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8" r:id="rId2"/>
  </p:sldMasterIdLst>
  <p:sldIdLst>
    <p:sldId id="289" r:id="rId3"/>
    <p:sldId id="301" r:id="rId4"/>
    <p:sldId id="300" r:id="rId5"/>
    <p:sldId id="302" r:id="rId6"/>
    <p:sldId id="373" r:id="rId7"/>
    <p:sldId id="308" r:id="rId8"/>
    <p:sldId id="286" r:id="rId9"/>
    <p:sldId id="378" r:id="rId10"/>
    <p:sldId id="379" r:id="rId11"/>
    <p:sldId id="380" r:id="rId12"/>
    <p:sldId id="381" r:id="rId13"/>
    <p:sldId id="287" r:id="rId14"/>
    <p:sldId id="369" r:id="rId15"/>
    <p:sldId id="370" r:id="rId16"/>
    <p:sldId id="288" r:id="rId17"/>
    <p:sldId id="304" r:id="rId18"/>
    <p:sldId id="413" r:id="rId19"/>
    <p:sldId id="414" r:id="rId20"/>
    <p:sldId id="415" r:id="rId21"/>
    <p:sldId id="416" r:id="rId22"/>
    <p:sldId id="428" r:id="rId23"/>
    <p:sldId id="429" r:id="rId24"/>
    <p:sldId id="427" r:id="rId25"/>
    <p:sldId id="284" r:id="rId26"/>
    <p:sldId id="323" r:id="rId27"/>
    <p:sldId id="324" r:id="rId28"/>
    <p:sldId id="339" r:id="rId29"/>
    <p:sldId id="382" r:id="rId30"/>
    <p:sldId id="325" r:id="rId31"/>
    <p:sldId id="333" r:id="rId32"/>
    <p:sldId id="334" r:id="rId33"/>
    <p:sldId id="335" r:id="rId34"/>
    <p:sldId id="336" r:id="rId35"/>
    <p:sldId id="337" r:id="rId36"/>
    <p:sldId id="338" r:id="rId37"/>
    <p:sldId id="327" r:id="rId38"/>
    <p:sldId id="383" r:id="rId39"/>
    <p:sldId id="328" r:id="rId40"/>
    <p:sldId id="340" r:id="rId41"/>
    <p:sldId id="341" r:id="rId42"/>
    <p:sldId id="342" r:id="rId43"/>
    <p:sldId id="343" r:id="rId44"/>
    <p:sldId id="344" r:id="rId45"/>
    <p:sldId id="345" r:id="rId46"/>
    <p:sldId id="346" r:id="rId47"/>
    <p:sldId id="329" r:id="rId48"/>
    <p:sldId id="330" r:id="rId49"/>
    <p:sldId id="331" r:id="rId50"/>
    <p:sldId id="354" r:id="rId51"/>
    <p:sldId id="355" r:id="rId52"/>
    <p:sldId id="356" r:id="rId53"/>
    <p:sldId id="357" r:id="rId54"/>
    <p:sldId id="358" r:id="rId55"/>
    <p:sldId id="359" r:id="rId56"/>
    <p:sldId id="347" r:id="rId57"/>
    <p:sldId id="360" r:id="rId58"/>
    <p:sldId id="361" r:id="rId59"/>
    <p:sldId id="362" r:id="rId60"/>
    <p:sldId id="363" r:id="rId61"/>
    <p:sldId id="364" r:id="rId62"/>
    <p:sldId id="348" r:id="rId63"/>
    <p:sldId id="365" r:id="rId64"/>
    <p:sldId id="366" r:id="rId65"/>
    <p:sldId id="298" r:id="rId66"/>
    <p:sldId id="349" r:id="rId67"/>
    <p:sldId id="402" r:id="rId68"/>
    <p:sldId id="403" r:id="rId69"/>
    <p:sldId id="404" r:id="rId70"/>
    <p:sldId id="405" r:id="rId71"/>
    <p:sldId id="406" r:id="rId72"/>
    <p:sldId id="407" r:id="rId73"/>
    <p:sldId id="408" r:id="rId74"/>
    <p:sldId id="389" r:id="rId75"/>
    <p:sldId id="390" r:id="rId76"/>
    <p:sldId id="391" r:id="rId77"/>
    <p:sldId id="392" r:id="rId78"/>
    <p:sldId id="393" r:id="rId79"/>
    <p:sldId id="394" r:id="rId80"/>
    <p:sldId id="409" r:id="rId81"/>
    <p:sldId id="410" r:id="rId82"/>
    <p:sldId id="411" r:id="rId83"/>
    <p:sldId id="395" r:id="rId84"/>
    <p:sldId id="396" r:id="rId85"/>
    <p:sldId id="397" r:id="rId86"/>
    <p:sldId id="398" r:id="rId87"/>
    <p:sldId id="399" r:id="rId88"/>
    <p:sldId id="400" r:id="rId89"/>
    <p:sldId id="401" r:id="rId90"/>
    <p:sldId id="412" r:id="rId9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457200" rtl="0" eaLnBrk="1" latinLnBrk="0" hangingPunct="1">
      <a:defRPr kern="1200">
        <a:solidFill>
          <a:schemeClr val="tx1"/>
        </a:solidFill>
        <a:latin typeface="Arial" charset="0"/>
        <a:ea typeface="+mn-ea"/>
        <a:cs typeface="+mn-cs"/>
      </a:defRPr>
    </a:lvl6pPr>
    <a:lvl7pPr marL="2743200" algn="l" defTabSz="457200" rtl="0" eaLnBrk="1" latinLnBrk="0" hangingPunct="1">
      <a:defRPr kern="1200">
        <a:solidFill>
          <a:schemeClr val="tx1"/>
        </a:solidFill>
        <a:latin typeface="Arial" charset="0"/>
        <a:ea typeface="+mn-ea"/>
        <a:cs typeface="+mn-cs"/>
      </a:defRPr>
    </a:lvl7pPr>
    <a:lvl8pPr marL="3200400" algn="l" defTabSz="457200" rtl="0" eaLnBrk="1" latinLnBrk="0" hangingPunct="1">
      <a:defRPr kern="1200">
        <a:solidFill>
          <a:schemeClr val="tx1"/>
        </a:solidFill>
        <a:latin typeface="Arial" charset="0"/>
        <a:ea typeface="+mn-ea"/>
        <a:cs typeface="+mn-cs"/>
      </a:defRPr>
    </a:lvl8pPr>
    <a:lvl9pPr marL="3657600" algn="l" defTabSz="4572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021C"/>
    <a:srgbClr val="131215"/>
    <a:srgbClr val="12121B"/>
    <a:srgbClr val="2F2F2F"/>
    <a:srgbClr val="242424"/>
    <a:srgbClr val="131313"/>
    <a:srgbClr val="580011"/>
    <a:srgbClr val="232024"/>
    <a:srgbClr val="1818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12" autoAdjust="0"/>
    <p:restoredTop sz="94660"/>
  </p:normalViewPr>
  <p:slideViewPr>
    <p:cSldViewPr>
      <p:cViewPr>
        <p:scale>
          <a:sx n="60" d="100"/>
          <a:sy n="60" d="100"/>
        </p:scale>
        <p:origin x="-1824" y="-192"/>
      </p:cViewPr>
      <p:guideLst>
        <p:guide orient="horz" pos="2160"/>
        <p:guide orient="horz" pos="1525"/>
        <p:guide orient="horz" pos="1162"/>
        <p:guide pos="2880"/>
        <p:guide pos="521"/>
        <p:guide pos="4858"/>
        <p:guide pos="1338"/>
        <p:guide pos="295"/>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solidFill>
                  <a:schemeClr val="bg1"/>
                </a:solidFill>
              </a:rPr>
              <a:t>Category Contribution</a:t>
            </a:r>
            <a:endParaRPr lang="en-US" dirty="0">
              <a:solidFill>
                <a:schemeClr val="bg1"/>
              </a:solidFill>
            </a:endParaRPr>
          </a:p>
        </c:rich>
      </c:tx>
      <c:layout/>
      <c:overlay val="0"/>
    </c:title>
    <c:autoTitleDeleted val="0"/>
    <c:plotArea>
      <c:layout/>
      <c:pieChart>
        <c:varyColors val="1"/>
        <c:ser>
          <c:idx val="0"/>
          <c:order val="0"/>
          <c:tx>
            <c:strRef>
              <c:f>Sheet1!$B$1</c:f>
              <c:strCache>
                <c:ptCount val="1"/>
                <c:pt idx="0">
                  <c:v>Sales</c:v>
                </c:pt>
              </c:strCache>
            </c:strRef>
          </c:tx>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8.1999999999999993</c:v>
                </c:pt>
                <c:pt idx="1">
                  <c:v>3.2</c:v>
                </c:pt>
                <c:pt idx="2">
                  <c:v>1.4</c:v>
                </c:pt>
                <c:pt idx="3">
                  <c:v>1.2</c:v>
                </c:pt>
              </c:numCache>
            </c:numRef>
          </c:val>
        </c:ser>
        <c:dLbls>
          <c:showLegendKey val="0"/>
          <c:showVal val="0"/>
          <c:showCatName val="0"/>
          <c:showSerName val="0"/>
          <c:showPercent val="0"/>
          <c:showBubbleSize val="0"/>
          <c:showLeaderLines val="1"/>
        </c:dLbls>
        <c:firstSliceAng val="0"/>
      </c:pieChart>
    </c:plotArea>
    <c:legend>
      <c:legendPos val="r"/>
      <c:legendEntry>
        <c:idx val="0"/>
        <c:txPr>
          <a:bodyPr/>
          <a:lstStyle/>
          <a:p>
            <a:pPr>
              <a:defRPr sz="1200"/>
            </a:pPr>
            <a:endParaRPr lang="en-US"/>
          </a:p>
        </c:txPr>
      </c:legendEntry>
      <c:legendEntry>
        <c:idx val="1"/>
        <c:txPr>
          <a:bodyPr/>
          <a:lstStyle/>
          <a:p>
            <a:pPr>
              <a:defRPr sz="1100"/>
            </a:pPr>
            <a:endParaRPr lang="en-US"/>
          </a:p>
        </c:txPr>
      </c:legendEntry>
      <c:layou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66AA6E-186E-4B83-9B05-8F0BEA566A92}" type="doc">
      <dgm:prSet loTypeId="urn:microsoft.com/office/officeart/2005/8/layout/pyramid1" loCatId="pyramid" qsTypeId="urn:microsoft.com/office/officeart/2005/8/quickstyle/simple1" qsCatId="simple" csTypeId="urn:microsoft.com/office/officeart/2005/8/colors/accent2_5" csCatId="accent2" phldr="1"/>
      <dgm:spPr/>
      <dgm:t>
        <a:bodyPr/>
        <a:lstStyle/>
        <a:p>
          <a:endParaRPr lang="en-US"/>
        </a:p>
      </dgm:t>
    </dgm:pt>
    <dgm:pt modelId="{0189CFFF-FEF8-4BAD-B5F3-D60D6CD0C74A}">
      <dgm:prSet phldrT="[Text]"/>
      <dgm:spPr/>
      <dgm:t>
        <a:bodyPr/>
        <a:lstStyle/>
        <a:p>
          <a:r>
            <a:rPr lang="en-US" dirty="0" smtClean="0"/>
            <a:t>100%</a:t>
          </a:r>
          <a:endParaRPr lang="en-US" dirty="0"/>
        </a:p>
      </dgm:t>
    </dgm:pt>
    <dgm:pt modelId="{54D7BEB5-33D3-422F-BD97-3FE512764D75}" type="parTrans" cxnId="{77677263-C570-4289-9B87-8733295AB9F5}">
      <dgm:prSet/>
      <dgm:spPr/>
      <dgm:t>
        <a:bodyPr/>
        <a:lstStyle/>
        <a:p>
          <a:endParaRPr lang="en-US"/>
        </a:p>
      </dgm:t>
    </dgm:pt>
    <dgm:pt modelId="{5F67F6D8-C8E6-4469-84D0-3F784193E45F}" type="sibTrans" cxnId="{77677263-C570-4289-9B87-8733295AB9F5}">
      <dgm:prSet/>
      <dgm:spPr/>
      <dgm:t>
        <a:bodyPr/>
        <a:lstStyle/>
        <a:p>
          <a:endParaRPr lang="en-US"/>
        </a:p>
      </dgm:t>
    </dgm:pt>
    <dgm:pt modelId="{3B722454-1089-4B8D-BF43-98B7D47397CD}">
      <dgm:prSet phldrT="[Text]" custT="1"/>
      <dgm:spPr/>
      <dgm:t>
        <a:bodyPr/>
        <a:lstStyle/>
        <a:p>
          <a:r>
            <a:rPr lang="en-US" sz="2400" dirty="0" smtClean="0"/>
            <a:t>Story Telling</a:t>
          </a:r>
          <a:endParaRPr lang="en-US" sz="2400" dirty="0"/>
        </a:p>
      </dgm:t>
    </dgm:pt>
    <dgm:pt modelId="{5B95817F-AC70-4791-9D58-DDACB25C5DF3}" type="parTrans" cxnId="{3198B2F6-1073-44E4-86BA-43268DBF31BC}">
      <dgm:prSet/>
      <dgm:spPr/>
      <dgm:t>
        <a:bodyPr/>
        <a:lstStyle/>
        <a:p>
          <a:endParaRPr lang="en-US"/>
        </a:p>
      </dgm:t>
    </dgm:pt>
    <dgm:pt modelId="{ED80362F-66F2-4C8E-ABFE-8C3013EA3438}" type="sibTrans" cxnId="{3198B2F6-1073-44E4-86BA-43268DBF31BC}">
      <dgm:prSet/>
      <dgm:spPr/>
      <dgm:t>
        <a:bodyPr/>
        <a:lstStyle/>
        <a:p>
          <a:endParaRPr lang="en-US"/>
        </a:p>
      </dgm:t>
    </dgm:pt>
    <dgm:pt modelId="{02548A26-68E5-4408-BBF6-8211BCFC9122}">
      <dgm:prSet phldrT="[Text]" custT="1"/>
      <dgm:spPr/>
      <dgm:t>
        <a:bodyPr/>
        <a:lstStyle/>
        <a:p>
          <a:r>
            <a:rPr lang="en-US" sz="2400" dirty="0" smtClean="0"/>
            <a:t>Honest</a:t>
          </a:r>
          <a:endParaRPr lang="en-US" sz="2400" dirty="0"/>
        </a:p>
      </dgm:t>
    </dgm:pt>
    <dgm:pt modelId="{7207EE98-9BEB-4A54-A1C7-258B44993A75}" type="parTrans" cxnId="{AACF1227-9AB7-4D10-A7C3-41C74D16E8E3}">
      <dgm:prSet/>
      <dgm:spPr/>
      <dgm:t>
        <a:bodyPr/>
        <a:lstStyle/>
        <a:p>
          <a:endParaRPr lang="en-US"/>
        </a:p>
      </dgm:t>
    </dgm:pt>
    <dgm:pt modelId="{18B00F0B-F190-402A-B86C-DDEAB8EEFCC4}" type="sibTrans" cxnId="{AACF1227-9AB7-4D10-A7C3-41C74D16E8E3}">
      <dgm:prSet/>
      <dgm:spPr/>
      <dgm:t>
        <a:bodyPr/>
        <a:lstStyle/>
        <a:p>
          <a:endParaRPr lang="en-US"/>
        </a:p>
      </dgm:t>
    </dgm:pt>
    <dgm:pt modelId="{90C9E852-0205-4F11-B221-19489BBC902C}">
      <dgm:prSet phldrT="[Text]" custT="1"/>
      <dgm:spPr/>
      <dgm:t>
        <a:bodyPr/>
        <a:lstStyle/>
        <a:p>
          <a:r>
            <a:rPr lang="en-US" sz="2400" dirty="0" smtClean="0"/>
            <a:t>Motivating</a:t>
          </a:r>
          <a:endParaRPr lang="en-US" sz="2400" dirty="0"/>
        </a:p>
      </dgm:t>
    </dgm:pt>
    <dgm:pt modelId="{89CA97BA-13F9-4C56-A82B-6E075C47266A}" type="parTrans" cxnId="{9D612814-1483-4037-AD5E-0F67784F7CA1}">
      <dgm:prSet/>
      <dgm:spPr/>
      <dgm:t>
        <a:bodyPr/>
        <a:lstStyle/>
        <a:p>
          <a:endParaRPr lang="en-US"/>
        </a:p>
      </dgm:t>
    </dgm:pt>
    <dgm:pt modelId="{3E4CB5E9-B403-4B54-852A-3DC5980D79AF}" type="sibTrans" cxnId="{9D612814-1483-4037-AD5E-0F67784F7CA1}">
      <dgm:prSet/>
      <dgm:spPr/>
      <dgm:t>
        <a:bodyPr/>
        <a:lstStyle/>
        <a:p>
          <a:endParaRPr lang="en-US"/>
        </a:p>
      </dgm:t>
    </dgm:pt>
    <dgm:pt modelId="{5FF12A4A-C00A-4704-AE1A-27AA44456E50}">
      <dgm:prSet phldrT="[Text]" custT="1"/>
      <dgm:spPr/>
      <dgm:t>
        <a:bodyPr/>
        <a:lstStyle/>
        <a:p>
          <a:r>
            <a:rPr lang="en-US" sz="2400" dirty="0" smtClean="0"/>
            <a:t>Multimedia</a:t>
          </a:r>
          <a:endParaRPr lang="en-US" sz="2400" dirty="0"/>
        </a:p>
      </dgm:t>
    </dgm:pt>
    <dgm:pt modelId="{44E137E8-3419-4689-ADEE-1AE714E7667E}" type="parTrans" cxnId="{5DA599CE-A3ED-40CE-B045-1AD9CF9D44D6}">
      <dgm:prSet/>
      <dgm:spPr/>
      <dgm:t>
        <a:bodyPr/>
        <a:lstStyle/>
        <a:p>
          <a:endParaRPr lang="en-US"/>
        </a:p>
      </dgm:t>
    </dgm:pt>
    <dgm:pt modelId="{EDB5C89D-20F7-43DF-AA4F-A6544D6E391F}" type="sibTrans" cxnId="{5DA599CE-A3ED-40CE-B045-1AD9CF9D44D6}">
      <dgm:prSet/>
      <dgm:spPr/>
      <dgm:t>
        <a:bodyPr/>
        <a:lstStyle/>
        <a:p>
          <a:endParaRPr lang="en-US"/>
        </a:p>
      </dgm:t>
    </dgm:pt>
    <dgm:pt modelId="{0AC50257-6728-4451-A901-4A2AA5D42205}">
      <dgm:prSet phldrT="[Text]" custT="1"/>
      <dgm:spPr/>
      <dgm:t>
        <a:bodyPr/>
        <a:lstStyle/>
        <a:p>
          <a:r>
            <a:rPr lang="en-US" sz="2400" dirty="0" smtClean="0"/>
            <a:t>Mentoring</a:t>
          </a:r>
          <a:endParaRPr lang="en-US" sz="2400" dirty="0"/>
        </a:p>
      </dgm:t>
    </dgm:pt>
    <dgm:pt modelId="{9AB0732D-6026-4745-8A81-6FDD2C54FA9F}" type="parTrans" cxnId="{583B18BD-611A-41EB-8E7A-FC90A83902C5}">
      <dgm:prSet/>
      <dgm:spPr/>
      <dgm:t>
        <a:bodyPr/>
        <a:lstStyle/>
        <a:p>
          <a:endParaRPr lang="en-US"/>
        </a:p>
      </dgm:t>
    </dgm:pt>
    <dgm:pt modelId="{19CEE59A-A851-4D17-BED1-9AB2C0F08C43}" type="sibTrans" cxnId="{583B18BD-611A-41EB-8E7A-FC90A83902C5}">
      <dgm:prSet/>
      <dgm:spPr/>
      <dgm:t>
        <a:bodyPr/>
        <a:lstStyle/>
        <a:p>
          <a:endParaRPr lang="en-US"/>
        </a:p>
      </dgm:t>
    </dgm:pt>
    <dgm:pt modelId="{78ECC4D6-5880-40B7-B70C-670807F49789}">
      <dgm:prSet phldrT="[Text]" custT="1"/>
      <dgm:spPr/>
      <dgm:t>
        <a:bodyPr/>
        <a:lstStyle/>
        <a:p>
          <a:r>
            <a:rPr lang="en-US" sz="2400" dirty="0" smtClean="0"/>
            <a:t>Guiding</a:t>
          </a:r>
          <a:endParaRPr lang="en-US" sz="2400" dirty="0"/>
        </a:p>
      </dgm:t>
    </dgm:pt>
    <dgm:pt modelId="{0441C462-D46D-41C0-8B60-78F5E305C68F}" type="parTrans" cxnId="{AEC13430-7E23-43D3-93C2-679FA0071035}">
      <dgm:prSet/>
      <dgm:spPr/>
      <dgm:t>
        <a:bodyPr/>
        <a:lstStyle/>
        <a:p>
          <a:endParaRPr lang="en-US"/>
        </a:p>
      </dgm:t>
    </dgm:pt>
    <dgm:pt modelId="{A812FF0B-C736-4685-B9B0-F50B6E0C173A}" type="sibTrans" cxnId="{AEC13430-7E23-43D3-93C2-679FA0071035}">
      <dgm:prSet/>
      <dgm:spPr/>
      <dgm:t>
        <a:bodyPr/>
        <a:lstStyle/>
        <a:p>
          <a:endParaRPr lang="en-US"/>
        </a:p>
      </dgm:t>
    </dgm:pt>
    <dgm:pt modelId="{DF195673-4D06-4462-9A22-DD23128C7B51}">
      <dgm:prSet phldrT="[Text]"/>
      <dgm:spPr/>
      <dgm:t>
        <a:bodyPr/>
        <a:lstStyle/>
        <a:p>
          <a:r>
            <a:rPr lang="en-US" dirty="0" smtClean="0"/>
            <a:t>30%</a:t>
          </a:r>
          <a:endParaRPr lang="en-US" dirty="0"/>
        </a:p>
      </dgm:t>
    </dgm:pt>
    <dgm:pt modelId="{DC570627-64F4-4A9A-900D-8E156CDF9D36}" type="parTrans" cxnId="{C7D4072C-966D-430E-9661-262CCF6AFF6F}">
      <dgm:prSet/>
      <dgm:spPr/>
      <dgm:t>
        <a:bodyPr/>
        <a:lstStyle/>
        <a:p>
          <a:endParaRPr lang="en-US"/>
        </a:p>
      </dgm:t>
    </dgm:pt>
    <dgm:pt modelId="{3A87B3D3-F94B-468B-B777-8E9B2576AA4F}" type="sibTrans" cxnId="{C7D4072C-966D-430E-9661-262CCF6AFF6F}">
      <dgm:prSet/>
      <dgm:spPr/>
      <dgm:t>
        <a:bodyPr/>
        <a:lstStyle/>
        <a:p>
          <a:endParaRPr lang="en-US"/>
        </a:p>
      </dgm:t>
    </dgm:pt>
    <dgm:pt modelId="{775B1FFA-0DAB-4AFC-9CE7-129CA4EE60E5}">
      <dgm:prSet phldrT="[Text]"/>
      <dgm:spPr/>
      <dgm:t>
        <a:bodyPr/>
        <a:lstStyle/>
        <a:p>
          <a:r>
            <a:rPr lang="en-US" dirty="0" smtClean="0"/>
            <a:t>50%</a:t>
          </a:r>
          <a:endParaRPr lang="en-US" dirty="0"/>
        </a:p>
      </dgm:t>
    </dgm:pt>
    <dgm:pt modelId="{2E34756B-941E-42FB-8C90-0B0E8C35B354}" type="parTrans" cxnId="{069465F0-0ED6-4697-AF92-11178693063B}">
      <dgm:prSet/>
      <dgm:spPr/>
      <dgm:t>
        <a:bodyPr/>
        <a:lstStyle/>
        <a:p>
          <a:endParaRPr lang="en-US"/>
        </a:p>
      </dgm:t>
    </dgm:pt>
    <dgm:pt modelId="{A8A154EA-8781-405F-B4CC-CCC9A1BA5F1B}" type="sibTrans" cxnId="{069465F0-0ED6-4697-AF92-11178693063B}">
      <dgm:prSet/>
      <dgm:spPr/>
      <dgm:t>
        <a:bodyPr/>
        <a:lstStyle/>
        <a:p>
          <a:endParaRPr lang="en-US"/>
        </a:p>
      </dgm:t>
    </dgm:pt>
    <dgm:pt modelId="{5998E900-E9FC-44E0-974C-30A271B5907F}">
      <dgm:prSet phldrT="[Text]" custT="1"/>
      <dgm:spPr/>
      <dgm:t>
        <a:bodyPr/>
        <a:lstStyle/>
        <a:p>
          <a:r>
            <a:rPr lang="en-US" sz="2400" dirty="0" smtClean="0"/>
            <a:t>Up-to-Date</a:t>
          </a:r>
          <a:endParaRPr lang="en-US" sz="2400" dirty="0"/>
        </a:p>
      </dgm:t>
    </dgm:pt>
    <dgm:pt modelId="{1D0E4191-AB3D-40E6-A835-75ACD5B43EA7}" type="parTrans" cxnId="{2F3A5620-5932-454D-B8D9-035D607F9EF8}">
      <dgm:prSet/>
      <dgm:spPr/>
      <dgm:t>
        <a:bodyPr/>
        <a:lstStyle/>
        <a:p>
          <a:endParaRPr lang="en-US"/>
        </a:p>
      </dgm:t>
    </dgm:pt>
    <dgm:pt modelId="{46D7C241-F2C0-447D-963D-F3F4909A8D62}" type="sibTrans" cxnId="{2F3A5620-5932-454D-B8D9-035D607F9EF8}">
      <dgm:prSet/>
      <dgm:spPr/>
      <dgm:t>
        <a:bodyPr/>
        <a:lstStyle/>
        <a:p>
          <a:endParaRPr lang="en-US"/>
        </a:p>
      </dgm:t>
    </dgm:pt>
    <dgm:pt modelId="{87FCA82A-933C-45F4-A95E-BD9BE01AA8C0}">
      <dgm:prSet phldrT="[Text]" custT="1"/>
      <dgm:spPr/>
      <dgm:t>
        <a:bodyPr/>
        <a:lstStyle/>
        <a:p>
          <a:r>
            <a:rPr lang="en-US" sz="2400" dirty="0" smtClean="0"/>
            <a:t>Personal</a:t>
          </a:r>
          <a:endParaRPr lang="en-US" sz="2400" dirty="0"/>
        </a:p>
      </dgm:t>
    </dgm:pt>
    <dgm:pt modelId="{00F04444-5FE2-4B55-9D7F-193D041281E0}" type="parTrans" cxnId="{E37E0F2B-DAFB-4C5C-91B5-77F660652F05}">
      <dgm:prSet/>
      <dgm:spPr/>
      <dgm:t>
        <a:bodyPr/>
        <a:lstStyle/>
        <a:p>
          <a:endParaRPr lang="en-US"/>
        </a:p>
      </dgm:t>
    </dgm:pt>
    <dgm:pt modelId="{031D08F7-EC67-4405-82DC-DC3FBF33EABB}" type="sibTrans" cxnId="{E37E0F2B-DAFB-4C5C-91B5-77F660652F05}">
      <dgm:prSet/>
      <dgm:spPr/>
      <dgm:t>
        <a:bodyPr/>
        <a:lstStyle/>
        <a:p>
          <a:endParaRPr lang="en-US"/>
        </a:p>
      </dgm:t>
    </dgm:pt>
    <dgm:pt modelId="{3E8305A6-D053-45E2-B1D0-E9E554E14EE2}">
      <dgm:prSet phldrT="[Text]" custT="1"/>
      <dgm:spPr/>
      <dgm:t>
        <a:bodyPr/>
        <a:lstStyle/>
        <a:p>
          <a:r>
            <a:rPr lang="en-US" sz="2400" dirty="0" smtClean="0"/>
            <a:t>Empathic</a:t>
          </a:r>
          <a:endParaRPr lang="en-US" sz="2400" dirty="0"/>
        </a:p>
      </dgm:t>
    </dgm:pt>
    <dgm:pt modelId="{A0895F82-DD77-4249-8037-965DC95498DD}" type="parTrans" cxnId="{EDBEAB02-72CC-482E-B2DF-14CFA67CA4B1}">
      <dgm:prSet/>
      <dgm:spPr/>
      <dgm:t>
        <a:bodyPr/>
        <a:lstStyle/>
        <a:p>
          <a:endParaRPr lang="en-US"/>
        </a:p>
      </dgm:t>
    </dgm:pt>
    <dgm:pt modelId="{3793FA75-8F36-476E-A03D-42DE9FB0E856}" type="sibTrans" cxnId="{EDBEAB02-72CC-482E-B2DF-14CFA67CA4B1}">
      <dgm:prSet/>
      <dgm:spPr/>
      <dgm:t>
        <a:bodyPr/>
        <a:lstStyle/>
        <a:p>
          <a:endParaRPr lang="en-US"/>
        </a:p>
      </dgm:t>
    </dgm:pt>
    <dgm:pt modelId="{97EB79C1-90BE-4C06-89A5-143961050335}">
      <dgm:prSet phldrT="[Text]" custT="1"/>
      <dgm:spPr/>
      <dgm:t>
        <a:bodyPr/>
        <a:lstStyle/>
        <a:p>
          <a:r>
            <a:rPr lang="en-US" sz="2400" dirty="0" smtClean="0"/>
            <a:t>Extendable</a:t>
          </a:r>
          <a:endParaRPr lang="en-US" sz="2400" dirty="0"/>
        </a:p>
      </dgm:t>
    </dgm:pt>
    <dgm:pt modelId="{AE5AB31E-22B0-4FE6-B076-B4C5F7BB4EA9}" type="parTrans" cxnId="{215692B9-8D01-41AD-9BA2-CD3005A55351}">
      <dgm:prSet/>
      <dgm:spPr/>
      <dgm:t>
        <a:bodyPr/>
        <a:lstStyle/>
        <a:p>
          <a:endParaRPr lang="en-US"/>
        </a:p>
      </dgm:t>
    </dgm:pt>
    <dgm:pt modelId="{FC200E0A-DE84-4E9F-8DEF-CB26E6111812}" type="sibTrans" cxnId="{215692B9-8D01-41AD-9BA2-CD3005A55351}">
      <dgm:prSet/>
      <dgm:spPr/>
      <dgm:t>
        <a:bodyPr/>
        <a:lstStyle/>
        <a:p>
          <a:endParaRPr lang="en-US"/>
        </a:p>
      </dgm:t>
    </dgm:pt>
    <dgm:pt modelId="{0A7ECD4B-3D99-42EB-AF26-73171A864181}" type="pres">
      <dgm:prSet presAssocID="{1466AA6E-186E-4B83-9B05-8F0BEA566A92}" presName="Name0" presStyleCnt="0">
        <dgm:presLayoutVars>
          <dgm:dir/>
          <dgm:animLvl val="lvl"/>
          <dgm:resizeHandles val="exact"/>
        </dgm:presLayoutVars>
      </dgm:prSet>
      <dgm:spPr/>
      <dgm:t>
        <a:bodyPr/>
        <a:lstStyle/>
        <a:p>
          <a:endParaRPr lang="en-US"/>
        </a:p>
      </dgm:t>
    </dgm:pt>
    <dgm:pt modelId="{695AE811-438A-4993-95B6-2802B82B4831}" type="pres">
      <dgm:prSet presAssocID="{0189CFFF-FEF8-4BAD-B5F3-D60D6CD0C74A}" presName="Name8" presStyleCnt="0"/>
      <dgm:spPr/>
    </dgm:pt>
    <dgm:pt modelId="{C19B74C9-C64F-42C6-8DE1-522BF60FEA7D}" type="pres">
      <dgm:prSet presAssocID="{0189CFFF-FEF8-4BAD-B5F3-D60D6CD0C74A}" presName="acctBkgd" presStyleLbl="alignAcc1" presStyleIdx="0" presStyleCnt="3"/>
      <dgm:spPr/>
      <dgm:t>
        <a:bodyPr/>
        <a:lstStyle/>
        <a:p>
          <a:endParaRPr lang="en-US"/>
        </a:p>
      </dgm:t>
    </dgm:pt>
    <dgm:pt modelId="{3EA04688-25FE-4BEE-A520-707EC7F4F1AD}" type="pres">
      <dgm:prSet presAssocID="{0189CFFF-FEF8-4BAD-B5F3-D60D6CD0C74A}" presName="acctTx" presStyleLbl="alignAcc1" presStyleIdx="0" presStyleCnt="3">
        <dgm:presLayoutVars>
          <dgm:bulletEnabled val="1"/>
        </dgm:presLayoutVars>
      </dgm:prSet>
      <dgm:spPr/>
      <dgm:t>
        <a:bodyPr/>
        <a:lstStyle/>
        <a:p>
          <a:endParaRPr lang="en-US"/>
        </a:p>
      </dgm:t>
    </dgm:pt>
    <dgm:pt modelId="{5D920A23-373F-40B9-B93D-2F412CA3B447}" type="pres">
      <dgm:prSet presAssocID="{0189CFFF-FEF8-4BAD-B5F3-D60D6CD0C74A}" presName="level" presStyleLbl="node1" presStyleIdx="0" presStyleCnt="3">
        <dgm:presLayoutVars>
          <dgm:chMax val="1"/>
          <dgm:bulletEnabled val="1"/>
        </dgm:presLayoutVars>
      </dgm:prSet>
      <dgm:spPr/>
      <dgm:t>
        <a:bodyPr/>
        <a:lstStyle/>
        <a:p>
          <a:endParaRPr lang="en-US"/>
        </a:p>
      </dgm:t>
    </dgm:pt>
    <dgm:pt modelId="{B099E350-33FC-45C8-874C-95E4F414CB97}" type="pres">
      <dgm:prSet presAssocID="{0189CFFF-FEF8-4BAD-B5F3-D60D6CD0C74A}" presName="levelTx" presStyleLbl="revTx" presStyleIdx="0" presStyleCnt="0">
        <dgm:presLayoutVars>
          <dgm:chMax val="1"/>
          <dgm:bulletEnabled val="1"/>
        </dgm:presLayoutVars>
      </dgm:prSet>
      <dgm:spPr/>
      <dgm:t>
        <a:bodyPr/>
        <a:lstStyle/>
        <a:p>
          <a:endParaRPr lang="en-US"/>
        </a:p>
      </dgm:t>
    </dgm:pt>
    <dgm:pt modelId="{36F46114-4E42-4D72-927A-697620507CCA}" type="pres">
      <dgm:prSet presAssocID="{775B1FFA-0DAB-4AFC-9CE7-129CA4EE60E5}" presName="Name8" presStyleCnt="0"/>
      <dgm:spPr/>
    </dgm:pt>
    <dgm:pt modelId="{760050FB-B1C4-46A4-8D1A-DE452F8CCC72}" type="pres">
      <dgm:prSet presAssocID="{775B1FFA-0DAB-4AFC-9CE7-129CA4EE60E5}" presName="acctBkgd" presStyleLbl="alignAcc1" presStyleIdx="1" presStyleCnt="3" custScaleY="100000"/>
      <dgm:spPr/>
      <dgm:t>
        <a:bodyPr/>
        <a:lstStyle/>
        <a:p>
          <a:endParaRPr lang="en-US"/>
        </a:p>
      </dgm:t>
    </dgm:pt>
    <dgm:pt modelId="{A4FAD0E8-ADE4-419E-A089-C190DFFAA16C}" type="pres">
      <dgm:prSet presAssocID="{775B1FFA-0DAB-4AFC-9CE7-129CA4EE60E5}" presName="acctTx" presStyleLbl="alignAcc1" presStyleIdx="1" presStyleCnt="3">
        <dgm:presLayoutVars>
          <dgm:bulletEnabled val="1"/>
        </dgm:presLayoutVars>
      </dgm:prSet>
      <dgm:spPr/>
      <dgm:t>
        <a:bodyPr/>
        <a:lstStyle/>
        <a:p>
          <a:endParaRPr lang="en-US"/>
        </a:p>
      </dgm:t>
    </dgm:pt>
    <dgm:pt modelId="{270774EE-513D-4F03-9370-71F7838CCBD8}" type="pres">
      <dgm:prSet presAssocID="{775B1FFA-0DAB-4AFC-9CE7-129CA4EE60E5}" presName="level" presStyleLbl="node1" presStyleIdx="1" presStyleCnt="3" custScaleY="236569">
        <dgm:presLayoutVars>
          <dgm:chMax val="1"/>
          <dgm:bulletEnabled val="1"/>
        </dgm:presLayoutVars>
      </dgm:prSet>
      <dgm:spPr/>
      <dgm:t>
        <a:bodyPr/>
        <a:lstStyle/>
        <a:p>
          <a:endParaRPr lang="en-US"/>
        </a:p>
      </dgm:t>
    </dgm:pt>
    <dgm:pt modelId="{198DBA0D-15A1-4777-A5A2-6EA6D23903F8}" type="pres">
      <dgm:prSet presAssocID="{775B1FFA-0DAB-4AFC-9CE7-129CA4EE60E5}" presName="levelTx" presStyleLbl="revTx" presStyleIdx="0" presStyleCnt="0">
        <dgm:presLayoutVars>
          <dgm:chMax val="1"/>
          <dgm:bulletEnabled val="1"/>
        </dgm:presLayoutVars>
      </dgm:prSet>
      <dgm:spPr/>
      <dgm:t>
        <a:bodyPr/>
        <a:lstStyle/>
        <a:p>
          <a:endParaRPr lang="en-US"/>
        </a:p>
      </dgm:t>
    </dgm:pt>
    <dgm:pt modelId="{8DF3CDB8-7176-4F22-AE29-083A3F0DBC4B}" type="pres">
      <dgm:prSet presAssocID="{DF195673-4D06-4462-9A22-DD23128C7B51}" presName="Name8" presStyleCnt="0"/>
      <dgm:spPr/>
    </dgm:pt>
    <dgm:pt modelId="{54FC68FB-ED64-47A5-B6A4-10DAE3C54563}" type="pres">
      <dgm:prSet presAssocID="{DF195673-4D06-4462-9A22-DD23128C7B51}" presName="acctBkgd" presStyleLbl="alignAcc1" presStyleIdx="2" presStyleCnt="3"/>
      <dgm:spPr/>
      <dgm:t>
        <a:bodyPr/>
        <a:lstStyle/>
        <a:p>
          <a:endParaRPr lang="en-US"/>
        </a:p>
      </dgm:t>
    </dgm:pt>
    <dgm:pt modelId="{A05E2005-2F2A-4C53-B506-E5C447EA679D}" type="pres">
      <dgm:prSet presAssocID="{DF195673-4D06-4462-9A22-DD23128C7B51}" presName="acctTx" presStyleLbl="alignAcc1" presStyleIdx="2" presStyleCnt="3">
        <dgm:presLayoutVars>
          <dgm:bulletEnabled val="1"/>
        </dgm:presLayoutVars>
      </dgm:prSet>
      <dgm:spPr/>
      <dgm:t>
        <a:bodyPr/>
        <a:lstStyle/>
        <a:p>
          <a:endParaRPr lang="en-US"/>
        </a:p>
      </dgm:t>
    </dgm:pt>
    <dgm:pt modelId="{1AB720E2-3CD4-455C-9064-56801BC03ED2}" type="pres">
      <dgm:prSet presAssocID="{DF195673-4D06-4462-9A22-DD23128C7B51}" presName="level" presStyleLbl="node1" presStyleIdx="2" presStyleCnt="3">
        <dgm:presLayoutVars>
          <dgm:chMax val="1"/>
          <dgm:bulletEnabled val="1"/>
        </dgm:presLayoutVars>
      </dgm:prSet>
      <dgm:spPr/>
      <dgm:t>
        <a:bodyPr/>
        <a:lstStyle/>
        <a:p>
          <a:endParaRPr lang="en-US"/>
        </a:p>
      </dgm:t>
    </dgm:pt>
    <dgm:pt modelId="{562366F2-9A09-448C-B9CB-4F27EE9CAB5A}" type="pres">
      <dgm:prSet presAssocID="{DF195673-4D06-4462-9A22-DD23128C7B51}" presName="levelTx" presStyleLbl="revTx" presStyleIdx="0" presStyleCnt="0">
        <dgm:presLayoutVars>
          <dgm:chMax val="1"/>
          <dgm:bulletEnabled val="1"/>
        </dgm:presLayoutVars>
      </dgm:prSet>
      <dgm:spPr/>
      <dgm:t>
        <a:bodyPr/>
        <a:lstStyle/>
        <a:p>
          <a:endParaRPr lang="en-US"/>
        </a:p>
      </dgm:t>
    </dgm:pt>
  </dgm:ptLst>
  <dgm:cxnLst>
    <dgm:cxn modelId="{77677263-C570-4289-9B87-8733295AB9F5}" srcId="{1466AA6E-186E-4B83-9B05-8F0BEA566A92}" destId="{0189CFFF-FEF8-4BAD-B5F3-D60D6CD0C74A}" srcOrd="0" destOrd="0" parTransId="{54D7BEB5-33D3-422F-BD97-3FE512764D75}" sibTransId="{5F67F6D8-C8E6-4469-84D0-3F784193E45F}"/>
    <dgm:cxn modelId="{0AC86D1F-387B-4163-B420-B9DD49857626}" type="presOf" srcId="{5998E900-E9FC-44E0-974C-30A271B5907F}" destId="{3EA04688-25FE-4BEE-A520-707EC7F4F1AD}" srcOrd="1" destOrd="0" presId="urn:microsoft.com/office/officeart/2005/8/layout/pyramid1"/>
    <dgm:cxn modelId="{AACF1227-9AB7-4D10-A7C3-41C74D16E8E3}" srcId="{775B1FFA-0DAB-4AFC-9CE7-129CA4EE60E5}" destId="{02548A26-68E5-4408-BBF6-8211BCFC9122}" srcOrd="4" destOrd="0" parTransId="{7207EE98-9BEB-4A54-A1C7-258B44993A75}" sibTransId="{18B00F0B-F190-402A-B86C-DDEAB8EEFCC4}"/>
    <dgm:cxn modelId="{DC624F63-6C15-45E9-8EB5-985755E5FED8}" type="presOf" srcId="{5FF12A4A-C00A-4704-AE1A-27AA44456E50}" destId="{A4FAD0E8-ADE4-419E-A089-C190DFFAA16C}" srcOrd="1" destOrd="2" presId="urn:microsoft.com/office/officeart/2005/8/layout/pyramid1"/>
    <dgm:cxn modelId="{113DD912-1FE7-494C-8FDA-13D49D8C79DE}" type="presOf" srcId="{0AC50257-6728-4451-A901-4A2AA5D42205}" destId="{A4FAD0E8-ADE4-419E-A089-C190DFFAA16C}" srcOrd="1" destOrd="3" presId="urn:microsoft.com/office/officeart/2005/8/layout/pyramid1"/>
    <dgm:cxn modelId="{BFC6430E-B5E2-4D8A-9DDE-4070C297E247}" type="presOf" srcId="{5998E900-E9FC-44E0-974C-30A271B5907F}" destId="{C19B74C9-C64F-42C6-8DE1-522BF60FEA7D}" srcOrd="0" destOrd="0" presId="urn:microsoft.com/office/officeart/2005/8/layout/pyramid1"/>
    <dgm:cxn modelId="{210F10CD-8431-4F6E-AD27-027F28A6C4E5}" type="presOf" srcId="{DF195673-4D06-4462-9A22-DD23128C7B51}" destId="{562366F2-9A09-448C-B9CB-4F27EE9CAB5A}" srcOrd="1" destOrd="0" presId="urn:microsoft.com/office/officeart/2005/8/layout/pyramid1"/>
    <dgm:cxn modelId="{0D6615B4-9F1D-43B9-AEF6-4BF71B9AACD1}" type="presOf" srcId="{3E8305A6-D053-45E2-B1D0-E9E554E14EE2}" destId="{54FC68FB-ED64-47A5-B6A4-10DAE3C54563}" srcOrd="0" destOrd="1" presId="urn:microsoft.com/office/officeart/2005/8/layout/pyramid1"/>
    <dgm:cxn modelId="{F86216E1-F60B-46B5-BCA4-F259E576DBEE}" type="presOf" srcId="{90C9E852-0205-4F11-B221-19489BBC902C}" destId="{A4FAD0E8-ADE4-419E-A089-C190DFFAA16C}" srcOrd="1" destOrd="1" presId="urn:microsoft.com/office/officeart/2005/8/layout/pyramid1"/>
    <dgm:cxn modelId="{EDBEAB02-72CC-482E-B2DF-14CFA67CA4B1}" srcId="{DF195673-4D06-4462-9A22-DD23128C7B51}" destId="{3E8305A6-D053-45E2-B1D0-E9E554E14EE2}" srcOrd="1" destOrd="0" parTransId="{A0895F82-DD77-4249-8037-965DC95498DD}" sibTransId="{3793FA75-8F36-476E-A03D-42DE9FB0E856}"/>
    <dgm:cxn modelId="{22B19727-F2BD-4008-A056-7A37D87616BF}" type="presOf" srcId="{02548A26-68E5-4408-BBF6-8211BCFC9122}" destId="{A4FAD0E8-ADE4-419E-A089-C190DFFAA16C}" srcOrd="1" destOrd="4" presId="urn:microsoft.com/office/officeart/2005/8/layout/pyramid1"/>
    <dgm:cxn modelId="{36356D41-7A8A-4439-B169-EDF383D3AC9F}" type="presOf" srcId="{78ECC4D6-5880-40B7-B70C-670807F49789}" destId="{A4FAD0E8-ADE4-419E-A089-C190DFFAA16C}" srcOrd="1" destOrd="5" presId="urn:microsoft.com/office/officeart/2005/8/layout/pyramid1"/>
    <dgm:cxn modelId="{B1F5171D-66ED-4998-B845-2CCA0D7F6CBC}" type="presOf" srcId="{0189CFFF-FEF8-4BAD-B5F3-D60D6CD0C74A}" destId="{B099E350-33FC-45C8-874C-95E4F414CB97}" srcOrd="1" destOrd="0" presId="urn:microsoft.com/office/officeart/2005/8/layout/pyramid1"/>
    <dgm:cxn modelId="{EF695EBF-485C-47B2-8E26-37D646389010}" type="presOf" srcId="{DF195673-4D06-4462-9A22-DD23128C7B51}" destId="{1AB720E2-3CD4-455C-9064-56801BC03ED2}" srcOrd="0" destOrd="0" presId="urn:microsoft.com/office/officeart/2005/8/layout/pyramid1"/>
    <dgm:cxn modelId="{A837E8A0-BB00-4E60-85CB-76A8F11A7DA9}" type="presOf" srcId="{3B722454-1089-4B8D-BF43-98B7D47397CD}" destId="{760050FB-B1C4-46A4-8D1A-DE452F8CCC72}" srcOrd="0" destOrd="0" presId="urn:microsoft.com/office/officeart/2005/8/layout/pyramid1"/>
    <dgm:cxn modelId="{00C35B8E-57F0-446D-866E-5B8743C50575}" type="presOf" srcId="{5FF12A4A-C00A-4704-AE1A-27AA44456E50}" destId="{760050FB-B1C4-46A4-8D1A-DE452F8CCC72}" srcOrd="0" destOrd="2" presId="urn:microsoft.com/office/officeart/2005/8/layout/pyramid1"/>
    <dgm:cxn modelId="{CFF85ECA-6306-4755-A763-1AA37E5C0671}" type="presOf" srcId="{775B1FFA-0DAB-4AFC-9CE7-129CA4EE60E5}" destId="{198DBA0D-15A1-4777-A5A2-6EA6D23903F8}" srcOrd="1" destOrd="0" presId="urn:microsoft.com/office/officeart/2005/8/layout/pyramid1"/>
    <dgm:cxn modelId="{C7D4072C-966D-430E-9661-262CCF6AFF6F}" srcId="{1466AA6E-186E-4B83-9B05-8F0BEA566A92}" destId="{DF195673-4D06-4462-9A22-DD23128C7B51}" srcOrd="2" destOrd="0" parTransId="{DC570627-64F4-4A9A-900D-8E156CDF9D36}" sibTransId="{3A87B3D3-F94B-468B-B777-8E9B2576AA4F}"/>
    <dgm:cxn modelId="{06AC47E4-E879-4828-BAE0-CD26BD7A2F3D}" type="presOf" srcId="{87FCA82A-933C-45F4-A95E-BD9BE01AA8C0}" destId="{54FC68FB-ED64-47A5-B6A4-10DAE3C54563}" srcOrd="0" destOrd="0" presId="urn:microsoft.com/office/officeart/2005/8/layout/pyramid1"/>
    <dgm:cxn modelId="{2F3A5620-5932-454D-B8D9-035D607F9EF8}" srcId="{0189CFFF-FEF8-4BAD-B5F3-D60D6CD0C74A}" destId="{5998E900-E9FC-44E0-974C-30A271B5907F}" srcOrd="0" destOrd="0" parTransId="{1D0E4191-AB3D-40E6-A835-75ACD5B43EA7}" sibTransId="{46D7C241-F2C0-447D-963D-F3F4909A8D62}"/>
    <dgm:cxn modelId="{E37E0F2B-DAFB-4C5C-91B5-77F660652F05}" srcId="{DF195673-4D06-4462-9A22-DD23128C7B51}" destId="{87FCA82A-933C-45F4-A95E-BD9BE01AA8C0}" srcOrd="0" destOrd="0" parTransId="{00F04444-5FE2-4B55-9D7F-193D041281E0}" sibTransId="{031D08F7-EC67-4405-82DC-DC3FBF33EABB}"/>
    <dgm:cxn modelId="{AEC13430-7E23-43D3-93C2-679FA0071035}" srcId="{775B1FFA-0DAB-4AFC-9CE7-129CA4EE60E5}" destId="{78ECC4D6-5880-40B7-B70C-670807F49789}" srcOrd="5" destOrd="0" parTransId="{0441C462-D46D-41C0-8B60-78F5E305C68F}" sibTransId="{A812FF0B-C736-4685-B9B0-F50B6E0C173A}"/>
    <dgm:cxn modelId="{12519432-FA2D-4A09-B6B6-B48E202303DA}" type="presOf" srcId="{87FCA82A-933C-45F4-A95E-BD9BE01AA8C0}" destId="{A05E2005-2F2A-4C53-B506-E5C447EA679D}" srcOrd="1" destOrd="0" presId="urn:microsoft.com/office/officeart/2005/8/layout/pyramid1"/>
    <dgm:cxn modelId="{5DA599CE-A3ED-40CE-B045-1AD9CF9D44D6}" srcId="{775B1FFA-0DAB-4AFC-9CE7-129CA4EE60E5}" destId="{5FF12A4A-C00A-4704-AE1A-27AA44456E50}" srcOrd="2" destOrd="0" parTransId="{44E137E8-3419-4689-ADEE-1AE714E7667E}" sibTransId="{EDB5C89D-20F7-43DF-AA4F-A6544D6E391F}"/>
    <dgm:cxn modelId="{583B18BD-611A-41EB-8E7A-FC90A83902C5}" srcId="{775B1FFA-0DAB-4AFC-9CE7-129CA4EE60E5}" destId="{0AC50257-6728-4451-A901-4A2AA5D42205}" srcOrd="3" destOrd="0" parTransId="{9AB0732D-6026-4745-8A81-6FDD2C54FA9F}" sibTransId="{19CEE59A-A851-4D17-BED1-9AB2C0F08C43}"/>
    <dgm:cxn modelId="{C09EF416-AFFE-4657-9C18-DA16D71C3635}" type="presOf" srcId="{1466AA6E-186E-4B83-9B05-8F0BEA566A92}" destId="{0A7ECD4B-3D99-42EB-AF26-73171A864181}" srcOrd="0" destOrd="0" presId="urn:microsoft.com/office/officeart/2005/8/layout/pyramid1"/>
    <dgm:cxn modelId="{215692B9-8D01-41AD-9BA2-CD3005A55351}" srcId="{DF195673-4D06-4462-9A22-DD23128C7B51}" destId="{97EB79C1-90BE-4C06-89A5-143961050335}" srcOrd="2" destOrd="0" parTransId="{AE5AB31E-22B0-4FE6-B076-B4C5F7BB4EA9}" sibTransId="{FC200E0A-DE84-4E9F-8DEF-CB26E6111812}"/>
    <dgm:cxn modelId="{3084178A-3E4C-49D0-9A03-A5DE7B7D7B87}" type="presOf" srcId="{0189CFFF-FEF8-4BAD-B5F3-D60D6CD0C74A}" destId="{5D920A23-373F-40B9-B93D-2F412CA3B447}" srcOrd="0" destOrd="0" presId="urn:microsoft.com/office/officeart/2005/8/layout/pyramid1"/>
    <dgm:cxn modelId="{827037F4-80AB-4001-B500-265FB142DE8E}" type="presOf" srcId="{90C9E852-0205-4F11-B221-19489BBC902C}" destId="{760050FB-B1C4-46A4-8D1A-DE452F8CCC72}" srcOrd="0" destOrd="1" presId="urn:microsoft.com/office/officeart/2005/8/layout/pyramid1"/>
    <dgm:cxn modelId="{4C8CD607-0831-42CA-A3BA-2EFFC8A07722}" type="presOf" srcId="{775B1FFA-0DAB-4AFC-9CE7-129CA4EE60E5}" destId="{270774EE-513D-4F03-9370-71F7838CCBD8}" srcOrd="0" destOrd="0" presId="urn:microsoft.com/office/officeart/2005/8/layout/pyramid1"/>
    <dgm:cxn modelId="{069465F0-0ED6-4697-AF92-11178693063B}" srcId="{1466AA6E-186E-4B83-9B05-8F0BEA566A92}" destId="{775B1FFA-0DAB-4AFC-9CE7-129CA4EE60E5}" srcOrd="1" destOrd="0" parTransId="{2E34756B-941E-42FB-8C90-0B0E8C35B354}" sibTransId="{A8A154EA-8781-405F-B4CC-CCC9A1BA5F1B}"/>
    <dgm:cxn modelId="{3198B2F6-1073-44E4-86BA-43268DBF31BC}" srcId="{775B1FFA-0DAB-4AFC-9CE7-129CA4EE60E5}" destId="{3B722454-1089-4B8D-BF43-98B7D47397CD}" srcOrd="0" destOrd="0" parTransId="{5B95817F-AC70-4791-9D58-DDACB25C5DF3}" sibTransId="{ED80362F-66F2-4C8E-ABFE-8C3013EA3438}"/>
    <dgm:cxn modelId="{103AFD47-EB97-463C-91E4-E0814F746EEB}" type="presOf" srcId="{0AC50257-6728-4451-A901-4A2AA5D42205}" destId="{760050FB-B1C4-46A4-8D1A-DE452F8CCC72}" srcOrd="0" destOrd="3" presId="urn:microsoft.com/office/officeart/2005/8/layout/pyramid1"/>
    <dgm:cxn modelId="{5E7D5EC4-1FC5-4444-8D2D-C45BB182B385}" type="presOf" srcId="{97EB79C1-90BE-4C06-89A5-143961050335}" destId="{A05E2005-2F2A-4C53-B506-E5C447EA679D}" srcOrd="1" destOrd="2" presId="urn:microsoft.com/office/officeart/2005/8/layout/pyramid1"/>
    <dgm:cxn modelId="{03300793-8445-4130-9AEC-6B71835D8E40}" type="presOf" srcId="{78ECC4D6-5880-40B7-B70C-670807F49789}" destId="{760050FB-B1C4-46A4-8D1A-DE452F8CCC72}" srcOrd="0" destOrd="5" presId="urn:microsoft.com/office/officeart/2005/8/layout/pyramid1"/>
    <dgm:cxn modelId="{9D612814-1483-4037-AD5E-0F67784F7CA1}" srcId="{775B1FFA-0DAB-4AFC-9CE7-129CA4EE60E5}" destId="{90C9E852-0205-4F11-B221-19489BBC902C}" srcOrd="1" destOrd="0" parTransId="{89CA97BA-13F9-4C56-A82B-6E075C47266A}" sibTransId="{3E4CB5E9-B403-4B54-852A-3DC5980D79AF}"/>
    <dgm:cxn modelId="{28838508-6FDA-4B7A-A668-8B6497D4E38E}" type="presOf" srcId="{02548A26-68E5-4408-BBF6-8211BCFC9122}" destId="{760050FB-B1C4-46A4-8D1A-DE452F8CCC72}" srcOrd="0" destOrd="4" presId="urn:microsoft.com/office/officeart/2005/8/layout/pyramid1"/>
    <dgm:cxn modelId="{F823BBB6-AA12-4E72-BFB3-957A4CBC2AA3}" type="presOf" srcId="{97EB79C1-90BE-4C06-89A5-143961050335}" destId="{54FC68FB-ED64-47A5-B6A4-10DAE3C54563}" srcOrd="0" destOrd="2" presId="urn:microsoft.com/office/officeart/2005/8/layout/pyramid1"/>
    <dgm:cxn modelId="{4F89E351-A68A-402A-B052-3021C40B4FE3}" type="presOf" srcId="{3E8305A6-D053-45E2-B1D0-E9E554E14EE2}" destId="{A05E2005-2F2A-4C53-B506-E5C447EA679D}" srcOrd="1" destOrd="1" presId="urn:microsoft.com/office/officeart/2005/8/layout/pyramid1"/>
    <dgm:cxn modelId="{BE05CE36-3033-4C4D-AA1F-B0ED0F3DFD75}" type="presOf" srcId="{3B722454-1089-4B8D-BF43-98B7D47397CD}" destId="{A4FAD0E8-ADE4-419E-A089-C190DFFAA16C}" srcOrd="1" destOrd="0" presId="urn:microsoft.com/office/officeart/2005/8/layout/pyramid1"/>
    <dgm:cxn modelId="{84021C04-8A07-493F-BE6C-0144381AF624}" type="presParOf" srcId="{0A7ECD4B-3D99-42EB-AF26-73171A864181}" destId="{695AE811-438A-4993-95B6-2802B82B4831}" srcOrd="0" destOrd="0" presId="urn:microsoft.com/office/officeart/2005/8/layout/pyramid1"/>
    <dgm:cxn modelId="{765A2EB2-55F8-432B-BF7F-169E3675E46A}" type="presParOf" srcId="{695AE811-438A-4993-95B6-2802B82B4831}" destId="{C19B74C9-C64F-42C6-8DE1-522BF60FEA7D}" srcOrd="0" destOrd="0" presId="urn:microsoft.com/office/officeart/2005/8/layout/pyramid1"/>
    <dgm:cxn modelId="{937093F1-6685-4562-BECB-AC9F7F0937AA}" type="presParOf" srcId="{695AE811-438A-4993-95B6-2802B82B4831}" destId="{3EA04688-25FE-4BEE-A520-707EC7F4F1AD}" srcOrd="1" destOrd="0" presId="urn:microsoft.com/office/officeart/2005/8/layout/pyramid1"/>
    <dgm:cxn modelId="{86E09C27-A062-4B0E-B932-DD269BC04109}" type="presParOf" srcId="{695AE811-438A-4993-95B6-2802B82B4831}" destId="{5D920A23-373F-40B9-B93D-2F412CA3B447}" srcOrd="2" destOrd="0" presId="urn:microsoft.com/office/officeart/2005/8/layout/pyramid1"/>
    <dgm:cxn modelId="{788949AF-27D4-4FC1-B1ED-44F30E55E1DB}" type="presParOf" srcId="{695AE811-438A-4993-95B6-2802B82B4831}" destId="{B099E350-33FC-45C8-874C-95E4F414CB97}" srcOrd="3" destOrd="0" presId="urn:microsoft.com/office/officeart/2005/8/layout/pyramid1"/>
    <dgm:cxn modelId="{32BE8026-0CCA-4C64-A2F7-9D0F7E18E902}" type="presParOf" srcId="{0A7ECD4B-3D99-42EB-AF26-73171A864181}" destId="{36F46114-4E42-4D72-927A-697620507CCA}" srcOrd="1" destOrd="0" presId="urn:microsoft.com/office/officeart/2005/8/layout/pyramid1"/>
    <dgm:cxn modelId="{B896BD0D-73C5-4482-8075-51816C4ACD47}" type="presParOf" srcId="{36F46114-4E42-4D72-927A-697620507CCA}" destId="{760050FB-B1C4-46A4-8D1A-DE452F8CCC72}" srcOrd="0" destOrd="0" presId="urn:microsoft.com/office/officeart/2005/8/layout/pyramid1"/>
    <dgm:cxn modelId="{6D7B8231-7F2D-436A-A039-521A18131ED0}" type="presParOf" srcId="{36F46114-4E42-4D72-927A-697620507CCA}" destId="{A4FAD0E8-ADE4-419E-A089-C190DFFAA16C}" srcOrd="1" destOrd="0" presId="urn:microsoft.com/office/officeart/2005/8/layout/pyramid1"/>
    <dgm:cxn modelId="{52DC8067-7E06-4864-9DD5-7111CF7FF8D6}" type="presParOf" srcId="{36F46114-4E42-4D72-927A-697620507CCA}" destId="{270774EE-513D-4F03-9370-71F7838CCBD8}" srcOrd="2" destOrd="0" presId="urn:microsoft.com/office/officeart/2005/8/layout/pyramid1"/>
    <dgm:cxn modelId="{65BAEF18-DD26-4AB5-9580-980055298E79}" type="presParOf" srcId="{36F46114-4E42-4D72-927A-697620507CCA}" destId="{198DBA0D-15A1-4777-A5A2-6EA6D23903F8}" srcOrd="3" destOrd="0" presId="urn:microsoft.com/office/officeart/2005/8/layout/pyramid1"/>
    <dgm:cxn modelId="{4FE6C824-68E5-420E-9077-CDBA9A8DDB25}" type="presParOf" srcId="{0A7ECD4B-3D99-42EB-AF26-73171A864181}" destId="{8DF3CDB8-7176-4F22-AE29-083A3F0DBC4B}" srcOrd="2" destOrd="0" presId="urn:microsoft.com/office/officeart/2005/8/layout/pyramid1"/>
    <dgm:cxn modelId="{8A41707F-BB63-4402-8E6B-B075A5F86BC8}" type="presParOf" srcId="{8DF3CDB8-7176-4F22-AE29-083A3F0DBC4B}" destId="{54FC68FB-ED64-47A5-B6A4-10DAE3C54563}" srcOrd="0" destOrd="0" presId="urn:microsoft.com/office/officeart/2005/8/layout/pyramid1"/>
    <dgm:cxn modelId="{1A04AC8C-3DE8-4AE6-8BB2-9349B1910943}" type="presParOf" srcId="{8DF3CDB8-7176-4F22-AE29-083A3F0DBC4B}" destId="{A05E2005-2F2A-4C53-B506-E5C447EA679D}" srcOrd="1" destOrd="0" presId="urn:microsoft.com/office/officeart/2005/8/layout/pyramid1"/>
    <dgm:cxn modelId="{E7C1AAD2-C2ED-4F4D-B97A-A95DF69C8424}" type="presParOf" srcId="{8DF3CDB8-7176-4F22-AE29-083A3F0DBC4B}" destId="{1AB720E2-3CD4-455C-9064-56801BC03ED2}" srcOrd="2" destOrd="0" presId="urn:microsoft.com/office/officeart/2005/8/layout/pyramid1"/>
    <dgm:cxn modelId="{C1E97B59-E0A9-414A-81A0-3424827FB8B3}" type="presParOf" srcId="{8DF3CDB8-7176-4F22-AE29-083A3F0DBC4B}" destId="{562366F2-9A09-448C-B9CB-4F27EE9CAB5A}" srcOrd="3" destOrd="0" presId="urn:microsoft.com/office/officeart/2005/8/layout/pyramid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9B74C9-C64F-42C6-8DE1-522BF60FEA7D}">
      <dsp:nvSpPr>
        <dsp:cNvPr id="0" name=""/>
        <dsp:cNvSpPr/>
      </dsp:nvSpPr>
      <dsp:spPr>
        <a:xfrm rot="10800000">
          <a:off x="2974477" y="0"/>
          <a:ext cx="5773986" cy="1204345"/>
        </a:xfrm>
        <a:prstGeom prst="nonIsoscelesTrapezoid">
          <a:avLst>
            <a:gd name="adj1" fmla="val 0"/>
            <a:gd name="adj2" fmla="val 56573"/>
          </a:avLst>
        </a:prstGeom>
        <a:solidFill>
          <a:schemeClr val="lt1">
            <a:alpha val="9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t>Up-to-Date</a:t>
          </a:r>
          <a:endParaRPr lang="en-US" sz="2400" kern="1200" dirty="0"/>
        </a:p>
      </dsp:txBody>
      <dsp:txXfrm rot="10800000">
        <a:off x="3655808" y="0"/>
        <a:ext cx="5092655" cy="1204345"/>
      </dsp:txXfrm>
    </dsp:sp>
    <dsp:sp modelId="{5D920A23-373F-40B9-B93D-2F412CA3B447}">
      <dsp:nvSpPr>
        <dsp:cNvPr id="0" name=""/>
        <dsp:cNvSpPr/>
      </dsp:nvSpPr>
      <dsp:spPr>
        <a:xfrm>
          <a:off x="2293147" y="0"/>
          <a:ext cx="1362661" cy="1204345"/>
        </a:xfrm>
        <a:prstGeom prst="trapezoid">
          <a:avLst>
            <a:gd name="adj" fmla="val 56573"/>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en-US" sz="4400" kern="1200" dirty="0" smtClean="0"/>
            <a:t>100%</a:t>
          </a:r>
          <a:endParaRPr lang="en-US" sz="4400" kern="1200" dirty="0"/>
        </a:p>
      </dsp:txBody>
      <dsp:txXfrm>
        <a:off x="2293147" y="0"/>
        <a:ext cx="1362661" cy="1204345"/>
      </dsp:txXfrm>
    </dsp:sp>
    <dsp:sp modelId="{760050FB-B1C4-46A4-8D1A-DE452F8CCC72}">
      <dsp:nvSpPr>
        <dsp:cNvPr id="0" name=""/>
        <dsp:cNvSpPr/>
      </dsp:nvSpPr>
      <dsp:spPr>
        <a:xfrm rot="10800000">
          <a:off x="3655808" y="1204345"/>
          <a:ext cx="5092655" cy="2849108"/>
        </a:xfrm>
        <a:prstGeom prst="nonIsoscelesTrapezoid">
          <a:avLst>
            <a:gd name="adj1" fmla="val 0"/>
            <a:gd name="adj2" fmla="val 56573"/>
          </a:avLst>
        </a:prstGeom>
        <a:solidFill>
          <a:schemeClr val="lt1">
            <a:alpha val="90000"/>
            <a:hueOff val="0"/>
            <a:satOff val="0"/>
            <a:lumOff val="0"/>
            <a:alphaOff val="0"/>
          </a:schemeClr>
        </a:solidFill>
        <a:ln w="25400" cap="flat" cmpd="sng" algn="ctr">
          <a:solidFill>
            <a:schemeClr val="accent2">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t>Story Telling</a:t>
          </a:r>
          <a:endParaRPr lang="en-US" sz="2400" kern="1200" dirty="0"/>
        </a:p>
        <a:p>
          <a:pPr marL="228600" lvl="1" indent="-228600" algn="l" defTabSz="1066800">
            <a:lnSpc>
              <a:spcPct val="90000"/>
            </a:lnSpc>
            <a:spcBef>
              <a:spcPct val="0"/>
            </a:spcBef>
            <a:spcAft>
              <a:spcPct val="15000"/>
            </a:spcAft>
            <a:buChar char="••"/>
          </a:pPr>
          <a:r>
            <a:rPr lang="en-US" sz="2400" kern="1200" dirty="0" smtClean="0"/>
            <a:t>Motivating</a:t>
          </a:r>
          <a:endParaRPr lang="en-US" sz="2400" kern="1200" dirty="0"/>
        </a:p>
        <a:p>
          <a:pPr marL="228600" lvl="1" indent="-228600" algn="l" defTabSz="1066800">
            <a:lnSpc>
              <a:spcPct val="90000"/>
            </a:lnSpc>
            <a:spcBef>
              <a:spcPct val="0"/>
            </a:spcBef>
            <a:spcAft>
              <a:spcPct val="15000"/>
            </a:spcAft>
            <a:buChar char="••"/>
          </a:pPr>
          <a:r>
            <a:rPr lang="en-US" sz="2400" kern="1200" dirty="0" smtClean="0"/>
            <a:t>Multimedia</a:t>
          </a:r>
          <a:endParaRPr lang="en-US" sz="2400" kern="1200" dirty="0"/>
        </a:p>
        <a:p>
          <a:pPr marL="228600" lvl="1" indent="-228600" algn="l" defTabSz="1066800">
            <a:lnSpc>
              <a:spcPct val="90000"/>
            </a:lnSpc>
            <a:spcBef>
              <a:spcPct val="0"/>
            </a:spcBef>
            <a:spcAft>
              <a:spcPct val="15000"/>
            </a:spcAft>
            <a:buChar char="••"/>
          </a:pPr>
          <a:r>
            <a:rPr lang="en-US" sz="2400" kern="1200" dirty="0" smtClean="0"/>
            <a:t>Mentoring</a:t>
          </a:r>
          <a:endParaRPr lang="en-US" sz="2400" kern="1200" dirty="0"/>
        </a:p>
        <a:p>
          <a:pPr marL="228600" lvl="1" indent="-228600" algn="l" defTabSz="1066800">
            <a:lnSpc>
              <a:spcPct val="90000"/>
            </a:lnSpc>
            <a:spcBef>
              <a:spcPct val="0"/>
            </a:spcBef>
            <a:spcAft>
              <a:spcPct val="15000"/>
            </a:spcAft>
            <a:buChar char="••"/>
          </a:pPr>
          <a:r>
            <a:rPr lang="en-US" sz="2400" kern="1200" dirty="0" smtClean="0"/>
            <a:t>Honest</a:t>
          </a:r>
          <a:endParaRPr lang="en-US" sz="2400" kern="1200" dirty="0"/>
        </a:p>
        <a:p>
          <a:pPr marL="228600" lvl="1" indent="-228600" algn="l" defTabSz="1066800">
            <a:lnSpc>
              <a:spcPct val="90000"/>
            </a:lnSpc>
            <a:spcBef>
              <a:spcPct val="0"/>
            </a:spcBef>
            <a:spcAft>
              <a:spcPct val="15000"/>
            </a:spcAft>
            <a:buChar char="••"/>
          </a:pPr>
          <a:r>
            <a:rPr lang="en-US" sz="2400" kern="1200" dirty="0" smtClean="0"/>
            <a:t>Guiding</a:t>
          </a:r>
          <a:endParaRPr lang="en-US" sz="2400" kern="1200" dirty="0"/>
        </a:p>
      </dsp:txBody>
      <dsp:txXfrm rot="10800000">
        <a:off x="5267625" y="1204345"/>
        <a:ext cx="3480838" cy="2849108"/>
      </dsp:txXfrm>
    </dsp:sp>
    <dsp:sp modelId="{270774EE-513D-4F03-9370-71F7838CCBD8}">
      <dsp:nvSpPr>
        <dsp:cNvPr id="0" name=""/>
        <dsp:cNvSpPr/>
      </dsp:nvSpPr>
      <dsp:spPr>
        <a:xfrm>
          <a:off x="681330" y="1204345"/>
          <a:ext cx="4586294" cy="2849108"/>
        </a:xfrm>
        <a:prstGeom prst="trapezoid">
          <a:avLst>
            <a:gd name="adj" fmla="val 56573"/>
          </a:avLst>
        </a:prstGeom>
        <a:solidFill>
          <a:schemeClr val="accent2">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en-US" sz="4400" kern="1200" dirty="0" smtClean="0"/>
            <a:t>50%</a:t>
          </a:r>
          <a:endParaRPr lang="en-US" sz="4400" kern="1200" dirty="0"/>
        </a:p>
      </dsp:txBody>
      <dsp:txXfrm>
        <a:off x="1483932" y="1204345"/>
        <a:ext cx="2981091" cy="2849108"/>
      </dsp:txXfrm>
    </dsp:sp>
    <dsp:sp modelId="{54FC68FB-ED64-47A5-B6A4-10DAE3C54563}">
      <dsp:nvSpPr>
        <dsp:cNvPr id="0" name=""/>
        <dsp:cNvSpPr/>
      </dsp:nvSpPr>
      <dsp:spPr>
        <a:xfrm rot="10800000">
          <a:off x="5267625" y="4053454"/>
          <a:ext cx="3480838" cy="1204345"/>
        </a:xfrm>
        <a:prstGeom prst="nonIsoscelesTrapezoid">
          <a:avLst>
            <a:gd name="adj1" fmla="val 0"/>
            <a:gd name="adj2" fmla="val 56573"/>
          </a:avLst>
        </a:prstGeom>
        <a:solidFill>
          <a:schemeClr val="lt1">
            <a:alpha val="90000"/>
            <a:hueOff val="0"/>
            <a:satOff val="0"/>
            <a:lumOff val="0"/>
            <a:alphaOff val="0"/>
          </a:schemeClr>
        </a:solidFill>
        <a:ln w="25400" cap="flat" cmpd="sng" algn="ctr">
          <a:solidFill>
            <a:schemeClr val="accent2">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t>Personal</a:t>
          </a:r>
          <a:endParaRPr lang="en-US" sz="2400" kern="1200" dirty="0"/>
        </a:p>
        <a:p>
          <a:pPr marL="228600" lvl="1" indent="-228600" algn="l" defTabSz="1066800">
            <a:lnSpc>
              <a:spcPct val="90000"/>
            </a:lnSpc>
            <a:spcBef>
              <a:spcPct val="0"/>
            </a:spcBef>
            <a:spcAft>
              <a:spcPct val="15000"/>
            </a:spcAft>
            <a:buChar char="••"/>
          </a:pPr>
          <a:r>
            <a:rPr lang="en-US" sz="2400" kern="1200" dirty="0" smtClean="0"/>
            <a:t>Empathic</a:t>
          </a:r>
          <a:endParaRPr lang="en-US" sz="2400" kern="1200" dirty="0"/>
        </a:p>
        <a:p>
          <a:pPr marL="228600" lvl="1" indent="-228600" algn="l" defTabSz="1066800">
            <a:lnSpc>
              <a:spcPct val="90000"/>
            </a:lnSpc>
            <a:spcBef>
              <a:spcPct val="0"/>
            </a:spcBef>
            <a:spcAft>
              <a:spcPct val="15000"/>
            </a:spcAft>
            <a:buChar char="••"/>
          </a:pPr>
          <a:r>
            <a:rPr lang="en-US" sz="2400" kern="1200" dirty="0" smtClean="0"/>
            <a:t>Extendable</a:t>
          </a:r>
          <a:endParaRPr lang="en-US" sz="2400" kern="1200" dirty="0"/>
        </a:p>
      </dsp:txBody>
      <dsp:txXfrm rot="10800000">
        <a:off x="5948955" y="4053454"/>
        <a:ext cx="2799508" cy="1204345"/>
      </dsp:txXfrm>
    </dsp:sp>
    <dsp:sp modelId="{1AB720E2-3CD4-455C-9064-56801BC03ED2}">
      <dsp:nvSpPr>
        <dsp:cNvPr id="0" name=""/>
        <dsp:cNvSpPr/>
      </dsp:nvSpPr>
      <dsp:spPr>
        <a:xfrm>
          <a:off x="0" y="4053454"/>
          <a:ext cx="5948955" cy="1204345"/>
        </a:xfrm>
        <a:prstGeom prst="trapezoid">
          <a:avLst>
            <a:gd name="adj" fmla="val 56573"/>
          </a:avLst>
        </a:prstGeom>
        <a:solidFill>
          <a:schemeClr val="accent2">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en-US" sz="4400" kern="1200" dirty="0" smtClean="0"/>
            <a:t>30%</a:t>
          </a:r>
          <a:endParaRPr lang="en-US" sz="4400" kern="1200" dirty="0"/>
        </a:p>
      </dsp:txBody>
      <dsp:txXfrm>
        <a:off x="1041067" y="4053454"/>
        <a:ext cx="3866821" cy="1204345"/>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tif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2" descr="C:\Documents and Settings\batiste\Desktop\Copy of kualistudent\images\stockphotos\puzzle.jpg"/>
          <p:cNvPicPr>
            <a:picLocks noChangeAspect="1" noChangeArrowheads="1"/>
          </p:cNvPicPr>
          <p:nvPr userDrawn="1"/>
        </p:nvPicPr>
        <p:blipFill>
          <a:blip r:embed="rId2"/>
          <a:srcRect/>
          <a:stretch>
            <a:fillRect/>
          </a:stretch>
        </p:blipFill>
        <p:spPr bwMode="auto">
          <a:xfrm>
            <a:off x="990600" y="1472043"/>
            <a:ext cx="2237583" cy="2225153"/>
          </a:xfrm>
          <a:prstGeom prst="rect">
            <a:avLst/>
          </a:prstGeom>
          <a:noFill/>
          <a:effectLst>
            <a:softEdge rad="101600"/>
          </a:effectLst>
        </p:spPr>
      </p:pic>
      <p:pic>
        <p:nvPicPr>
          <p:cNvPr id="5" name="Picture 4" descr="kuali_foundationgrey.png"/>
          <p:cNvPicPr>
            <a:picLocks noChangeAspect="1"/>
          </p:cNvPicPr>
          <p:nvPr userDrawn="1"/>
        </p:nvPicPr>
        <p:blipFill>
          <a:blip r:embed="rId3"/>
          <a:srcRect t="-5206"/>
          <a:stretch>
            <a:fillRect/>
          </a:stretch>
        </p:blipFill>
        <p:spPr bwMode="auto">
          <a:xfrm>
            <a:off x="3921044" y="1446212"/>
            <a:ext cx="4232356" cy="1527175"/>
          </a:xfrm>
          <a:prstGeom prst="rect">
            <a:avLst/>
          </a:prstGeom>
          <a:noFill/>
          <a:ln w="9525">
            <a:noFill/>
            <a:miter lim="800000"/>
            <a:headEnd/>
            <a:tailEnd/>
          </a:ln>
        </p:spPr>
      </p:pic>
      <p:sp>
        <p:nvSpPr>
          <p:cNvPr id="6" name="TextBox 5"/>
          <p:cNvSpPr txBox="1"/>
          <p:nvPr userDrawn="1"/>
        </p:nvSpPr>
        <p:spPr>
          <a:xfrm>
            <a:off x="3784600" y="3122612"/>
            <a:ext cx="4114800" cy="307975"/>
          </a:xfrm>
          <a:prstGeom prst="rect">
            <a:avLst/>
          </a:prstGeom>
          <a:noFill/>
        </p:spPr>
        <p:txBody>
          <a:bodyPr>
            <a:spAutoFit/>
          </a:bodyPr>
          <a:lstStyle/>
          <a:p>
            <a:pPr algn="r">
              <a:defRPr/>
            </a:pPr>
            <a:r>
              <a:rPr lang="en-US" sz="1400" dirty="0">
                <a:solidFill>
                  <a:srgbClr val="313232"/>
                </a:solidFill>
                <a:latin typeface="Myriad Pro"/>
                <a:cs typeface="Myriad Pro"/>
              </a:rPr>
              <a:t>open source administration software for education</a:t>
            </a:r>
          </a:p>
        </p:txBody>
      </p:sp>
      <p:cxnSp>
        <p:nvCxnSpPr>
          <p:cNvPr id="7" name="Straight Connector 6"/>
          <p:cNvCxnSpPr/>
          <p:nvPr userDrawn="1"/>
        </p:nvCxnSpPr>
        <p:spPr>
          <a:xfrm rot="5400000">
            <a:off x="1893096" y="2476500"/>
            <a:ext cx="3125787" cy="1587"/>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rot="10800000">
            <a:off x="3962400" y="3125788"/>
            <a:ext cx="3886200" cy="1588"/>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998C63E-C1D7-7B4C-AAFC-1D4F86D9F68E}" type="datetimeFigureOut">
              <a:rPr lang="en-US" smtClean="0"/>
              <a:pPr/>
              <a:t>10/12/2012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C5A65DD-D870-7C4B-A4B1-1C16ABA861A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998C63E-C1D7-7B4C-AAFC-1D4F86D9F68E}" type="datetimeFigureOut">
              <a:rPr lang="en-US" smtClean="0"/>
              <a:pPr/>
              <a:t>10/12/2012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C5A65DD-D870-7C4B-A4B1-1C16ABA861A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998C63E-C1D7-7B4C-AAFC-1D4F86D9F68E}" type="datetimeFigureOut">
              <a:rPr lang="en-US" smtClean="0"/>
              <a:pPr/>
              <a:t>10/12/2012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C5A65DD-D870-7C4B-A4B1-1C16ABA861AF}"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998C63E-C1D7-7B4C-AAFC-1D4F86D9F68E}" type="datetimeFigureOut">
              <a:rPr lang="en-US" smtClean="0"/>
              <a:pPr/>
              <a:t>10/12/2012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C5A65DD-D870-7C4B-A4B1-1C16ABA861AF}"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998C63E-C1D7-7B4C-AAFC-1D4F86D9F68E}" type="datetimeFigureOut">
              <a:rPr lang="en-US" smtClean="0"/>
              <a:pPr/>
              <a:t>10/12/2012</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9C5A65DD-D870-7C4B-A4B1-1C16ABA861AF}"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5998C63E-C1D7-7B4C-AAFC-1D4F86D9F68E}" type="datetimeFigureOut">
              <a:rPr lang="en-US" smtClean="0"/>
              <a:pPr/>
              <a:t>10/12/2012</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9C5A65DD-D870-7C4B-A4B1-1C16ABA861AF}"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5998C63E-C1D7-7B4C-AAFC-1D4F86D9F68E}" type="datetimeFigureOut">
              <a:rPr lang="en-US" smtClean="0"/>
              <a:pPr/>
              <a:t>10/12/2012</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9C5A65DD-D870-7C4B-A4B1-1C16ABA861AF}"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998C63E-C1D7-7B4C-AAFC-1D4F86D9F68E}" type="datetimeFigureOut">
              <a:rPr lang="en-US" smtClean="0"/>
              <a:pPr/>
              <a:t>10/12/2012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C5A65DD-D870-7C4B-A4B1-1C16ABA861AF}"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998C63E-C1D7-7B4C-AAFC-1D4F86D9F68E}" type="datetimeFigureOut">
              <a:rPr lang="en-US" smtClean="0"/>
              <a:pPr/>
              <a:t>10/12/2012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C5A65DD-D870-7C4B-A4B1-1C16ABA861AF}"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998C63E-C1D7-7B4C-AAFC-1D4F86D9F68E}" type="datetimeFigureOut">
              <a:rPr lang="en-US" smtClean="0"/>
              <a:pPr/>
              <a:t>10/12/2012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C5A65DD-D870-7C4B-A4B1-1C16ABA861A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extBox 8"/>
          <p:cNvSpPr txBox="1"/>
          <p:nvPr userDrawn="1"/>
        </p:nvSpPr>
        <p:spPr>
          <a:xfrm>
            <a:off x="4114800" y="2971800"/>
            <a:ext cx="3200400" cy="304800"/>
          </a:xfrm>
          <a:prstGeom prst="rect">
            <a:avLst/>
          </a:prstGeom>
          <a:noFill/>
        </p:spPr>
        <p:txBody>
          <a:bodyPr>
            <a:spAutoFit/>
          </a:bodyPr>
          <a:lstStyle/>
          <a:p>
            <a:pPr algn="r">
              <a:defRPr/>
            </a:pPr>
            <a:r>
              <a:rPr lang="en-US" sz="1400" dirty="0">
                <a:solidFill>
                  <a:srgbClr val="313232"/>
                </a:solidFill>
                <a:latin typeface="Myriad Pro"/>
                <a:cs typeface="Myriad Pro"/>
              </a:rPr>
              <a:t>next generation student system</a:t>
            </a:r>
          </a:p>
        </p:txBody>
      </p:sp>
      <p:cxnSp>
        <p:nvCxnSpPr>
          <p:cNvPr id="10" name="Straight Connector 9"/>
          <p:cNvCxnSpPr/>
          <p:nvPr userDrawn="1"/>
        </p:nvCxnSpPr>
        <p:spPr>
          <a:xfrm rot="10800000">
            <a:off x="4038600" y="2971800"/>
            <a:ext cx="3276600" cy="1588"/>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userDrawn="1"/>
        </p:nvPicPr>
        <p:blipFill>
          <a:blip r:embed="rId2"/>
          <a:srcRect b="23077"/>
          <a:stretch>
            <a:fillRect/>
          </a:stretch>
        </p:blipFill>
        <p:spPr>
          <a:xfrm>
            <a:off x="762000" y="787399"/>
            <a:ext cx="2927773" cy="3378201"/>
          </a:xfrm>
          <a:prstGeom prst="roundRect">
            <a:avLst>
              <a:gd name="adj" fmla="val 3382"/>
            </a:avLst>
          </a:prstGeom>
          <a:solidFill>
            <a:srgbClr val="FFFFFF">
              <a:shade val="85000"/>
            </a:srgbClr>
          </a:solidFill>
          <a:ln>
            <a:noFill/>
          </a:ln>
          <a:effectLst/>
        </p:spPr>
      </p:pic>
      <p:pic>
        <p:nvPicPr>
          <p:cNvPr id="12" name="Picture 19" descr="kuali_student.png"/>
          <p:cNvPicPr>
            <a:picLocks noChangeAspect="1"/>
          </p:cNvPicPr>
          <p:nvPr userDrawn="1"/>
        </p:nvPicPr>
        <p:blipFill>
          <a:blip r:embed="rId3"/>
          <a:srcRect/>
          <a:stretch>
            <a:fillRect/>
          </a:stretch>
        </p:blipFill>
        <p:spPr bwMode="auto">
          <a:xfrm>
            <a:off x="4191000" y="1676400"/>
            <a:ext cx="3324225" cy="1238250"/>
          </a:xfrm>
          <a:prstGeom prst="rect">
            <a:avLst/>
          </a:prstGeom>
          <a:noFill/>
          <a:ln w="9525">
            <a:noFill/>
            <a:miter lim="800000"/>
            <a:headEnd/>
            <a:tailEnd/>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998C63E-C1D7-7B4C-AAFC-1D4F86D9F68E}" type="datetimeFigureOut">
              <a:rPr lang="en-US" smtClean="0"/>
              <a:pPr/>
              <a:t>10/12/2012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C5A65DD-D870-7C4B-A4B1-1C16ABA861AF}"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6" name="TextBox 5"/>
          <p:cNvSpPr txBox="1"/>
          <p:nvPr userDrawn="1"/>
        </p:nvSpPr>
        <p:spPr>
          <a:xfrm>
            <a:off x="3784600" y="3122612"/>
            <a:ext cx="4114800" cy="307975"/>
          </a:xfrm>
          <a:prstGeom prst="rect">
            <a:avLst/>
          </a:prstGeom>
          <a:noFill/>
        </p:spPr>
        <p:txBody>
          <a:bodyPr>
            <a:spAutoFit/>
          </a:bodyPr>
          <a:lstStyle/>
          <a:p>
            <a:pPr algn="r">
              <a:defRPr/>
            </a:pPr>
            <a:r>
              <a:rPr lang="en-US" sz="1400" dirty="0" smtClean="0">
                <a:solidFill>
                  <a:srgbClr val="313232"/>
                </a:solidFill>
                <a:latin typeface="Myriad Pro"/>
                <a:cs typeface="Myriad Pro"/>
              </a:rPr>
              <a:t>Online Library</a:t>
            </a:r>
            <a:r>
              <a:rPr lang="en-US" sz="1400" baseline="0" dirty="0" smtClean="0">
                <a:solidFill>
                  <a:srgbClr val="313232"/>
                </a:solidFill>
                <a:latin typeface="Myriad Pro"/>
                <a:cs typeface="Myriad Pro"/>
              </a:rPr>
              <a:t> Environment</a:t>
            </a:r>
            <a:endParaRPr lang="en-US" sz="1400" dirty="0">
              <a:solidFill>
                <a:srgbClr val="313232"/>
              </a:solidFill>
              <a:latin typeface="Myriad Pro"/>
              <a:cs typeface="Myriad Pro"/>
            </a:endParaRPr>
          </a:p>
        </p:txBody>
      </p:sp>
      <p:cxnSp>
        <p:nvCxnSpPr>
          <p:cNvPr id="8" name="Straight Connector 7"/>
          <p:cNvCxnSpPr/>
          <p:nvPr userDrawn="1"/>
        </p:nvCxnSpPr>
        <p:spPr>
          <a:xfrm rot="10800000">
            <a:off x="3962400" y="3125788"/>
            <a:ext cx="3886200" cy="1588"/>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19" descr="kuali_coeus.png"/>
          <p:cNvPicPr>
            <a:picLocks noChangeAspect="1"/>
          </p:cNvPicPr>
          <p:nvPr userDrawn="1"/>
        </p:nvPicPr>
        <p:blipFill>
          <a:blip r:embed="rId2"/>
          <a:srcRect b="16015"/>
          <a:stretch>
            <a:fillRect/>
          </a:stretch>
        </p:blipFill>
        <p:spPr bwMode="auto">
          <a:xfrm>
            <a:off x="4572000" y="1752600"/>
            <a:ext cx="3370262" cy="990600"/>
          </a:xfrm>
          <a:prstGeom prst="rect">
            <a:avLst/>
          </a:prstGeom>
          <a:noFill/>
          <a:ln w="9525">
            <a:noFill/>
            <a:miter lim="800000"/>
            <a:headEnd/>
            <a:tailEnd/>
          </a:ln>
        </p:spPr>
      </p:pic>
      <p:sp>
        <p:nvSpPr>
          <p:cNvPr id="12" name="TextBox 11"/>
          <p:cNvSpPr txBox="1"/>
          <p:nvPr userDrawn="1"/>
        </p:nvSpPr>
        <p:spPr>
          <a:xfrm>
            <a:off x="7162800" y="2590800"/>
            <a:ext cx="914400" cy="381000"/>
          </a:xfrm>
          <a:prstGeom prst="rect">
            <a:avLst/>
          </a:prstGeom>
          <a:noFill/>
        </p:spPr>
        <p:txBody>
          <a:bodyPr wrap="square" rtlCol="0">
            <a:noAutofit/>
          </a:bodyPr>
          <a:lstStyle/>
          <a:p>
            <a:r>
              <a:rPr lang="en-US" sz="2400" b="0" cap="none" spc="300" normalizeH="0" dirty="0" smtClean="0"/>
              <a:t>ole</a:t>
            </a:r>
            <a:endParaRPr lang="en-US" sz="1600" b="0" cap="none" spc="300" normalizeH="0" dirty="0"/>
          </a:p>
        </p:txBody>
      </p:sp>
      <p:pic>
        <p:nvPicPr>
          <p:cNvPr id="11" name="Picture 10" descr="iStock_000009231394XSmall.jpg"/>
          <p:cNvPicPr>
            <a:picLocks noChangeAspect="1"/>
          </p:cNvPicPr>
          <p:nvPr userDrawn="1"/>
        </p:nvPicPr>
        <p:blipFill>
          <a:blip r:embed="rId3"/>
          <a:srcRect t="12865" b="9357"/>
          <a:stretch>
            <a:fillRect/>
          </a:stretch>
        </p:blipFill>
        <p:spPr>
          <a:xfrm>
            <a:off x="685800" y="787400"/>
            <a:ext cx="3211745" cy="33782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cxnSp>
        <p:nvCxnSpPr>
          <p:cNvPr id="9" name="Straight Connector 8"/>
          <p:cNvCxnSpPr/>
          <p:nvPr userDrawn="1"/>
        </p:nvCxnSpPr>
        <p:spPr>
          <a:xfrm rot="5400000">
            <a:off x="2094707" y="2474119"/>
            <a:ext cx="3125787" cy="3175"/>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2" descr="C:\Documents and Settings\batiste\Desktop\Copy of kualistudent\images\stockphotos\standinggroup_vision.jpg"/>
          <p:cNvPicPr>
            <a:picLocks noChangeAspect="1" noChangeArrowheads="1"/>
          </p:cNvPicPr>
          <p:nvPr userDrawn="1"/>
        </p:nvPicPr>
        <p:blipFill>
          <a:blip r:embed="rId2"/>
          <a:srcRect/>
          <a:stretch>
            <a:fillRect/>
          </a:stretch>
        </p:blipFill>
        <p:spPr bwMode="auto">
          <a:xfrm>
            <a:off x="1066800" y="1600200"/>
            <a:ext cx="2209800" cy="1676400"/>
          </a:xfrm>
          <a:prstGeom prst="rect">
            <a:avLst/>
          </a:prstGeom>
          <a:noFill/>
          <a:ln w="9525">
            <a:noFill/>
            <a:miter lim="800000"/>
            <a:headEnd/>
            <a:tailEnd/>
          </a:ln>
        </p:spPr>
      </p:pic>
      <p:sp>
        <p:nvSpPr>
          <p:cNvPr id="11" name="TextBox 10"/>
          <p:cNvSpPr txBox="1"/>
          <p:nvPr userDrawn="1"/>
        </p:nvSpPr>
        <p:spPr>
          <a:xfrm>
            <a:off x="4295775" y="2971800"/>
            <a:ext cx="3200400" cy="304800"/>
          </a:xfrm>
          <a:prstGeom prst="rect">
            <a:avLst/>
          </a:prstGeom>
          <a:noFill/>
        </p:spPr>
        <p:txBody>
          <a:bodyPr>
            <a:spAutoFit/>
          </a:bodyPr>
          <a:lstStyle/>
          <a:p>
            <a:pPr algn="r">
              <a:defRPr/>
            </a:pPr>
            <a:r>
              <a:rPr lang="en-US" sz="1400" dirty="0">
                <a:solidFill>
                  <a:srgbClr val="313232"/>
                </a:solidFill>
                <a:latin typeface="Myriad Pro"/>
                <a:cs typeface="Myriad Pro"/>
              </a:rPr>
              <a:t>next generation student system</a:t>
            </a:r>
          </a:p>
        </p:txBody>
      </p:sp>
      <p:pic>
        <p:nvPicPr>
          <p:cNvPr id="12" name="Picture 19" descr="kuali_student.png"/>
          <p:cNvPicPr>
            <a:picLocks noChangeAspect="1"/>
          </p:cNvPicPr>
          <p:nvPr userDrawn="1"/>
        </p:nvPicPr>
        <p:blipFill>
          <a:blip r:embed="rId3"/>
          <a:srcRect/>
          <a:stretch>
            <a:fillRect/>
          </a:stretch>
        </p:blipFill>
        <p:spPr bwMode="auto">
          <a:xfrm>
            <a:off x="4371975" y="1676400"/>
            <a:ext cx="3324225" cy="1238250"/>
          </a:xfrm>
          <a:prstGeom prst="rect">
            <a:avLst/>
          </a:prstGeom>
          <a:noFill/>
          <a:ln w="9525">
            <a:noFill/>
            <a:miter lim="800000"/>
            <a:headEnd/>
            <a:tailEnd/>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rcRect l="32922" t="23510" r="15101" b="11838"/>
          <a:stretch>
            <a:fillRect/>
          </a:stretch>
        </p:blipFill>
        <p:spPr>
          <a:xfrm>
            <a:off x="762000" y="787576"/>
            <a:ext cx="3232035" cy="3381431"/>
          </a:xfrm>
          <a:prstGeom prst="roundRect">
            <a:avLst>
              <a:gd name="adj" fmla="val 2839"/>
            </a:avLst>
          </a:prstGeom>
          <a:solidFill>
            <a:srgbClr val="FFFFFF">
              <a:shade val="85000"/>
            </a:srgbClr>
          </a:solidFill>
          <a:ln>
            <a:noFill/>
          </a:ln>
          <a:effectLst/>
        </p:spPr>
      </p:pic>
      <p:sp>
        <p:nvSpPr>
          <p:cNvPr id="10" name="TextBox 9"/>
          <p:cNvSpPr txBox="1"/>
          <p:nvPr userDrawn="1"/>
        </p:nvSpPr>
        <p:spPr>
          <a:xfrm>
            <a:off x="4343400" y="2971800"/>
            <a:ext cx="3429000" cy="307975"/>
          </a:xfrm>
          <a:prstGeom prst="rect">
            <a:avLst/>
          </a:prstGeom>
          <a:noFill/>
        </p:spPr>
        <p:txBody>
          <a:bodyPr>
            <a:spAutoFit/>
          </a:bodyPr>
          <a:lstStyle/>
          <a:p>
            <a:pPr algn="r">
              <a:defRPr/>
            </a:pPr>
            <a:r>
              <a:rPr lang="en-US" sz="1400" dirty="0">
                <a:solidFill>
                  <a:srgbClr val="313232"/>
                </a:solidFill>
                <a:latin typeface="Myriad Pro"/>
                <a:cs typeface="Myriad Pro"/>
              </a:rPr>
              <a:t>for higher education, by higher education</a:t>
            </a:r>
          </a:p>
        </p:txBody>
      </p:sp>
      <p:pic>
        <p:nvPicPr>
          <p:cNvPr id="11" name="Picture 18" descr="kuali_financial.png"/>
          <p:cNvPicPr>
            <a:picLocks noChangeAspect="1"/>
          </p:cNvPicPr>
          <p:nvPr userDrawn="1"/>
        </p:nvPicPr>
        <p:blipFill>
          <a:blip r:embed="rId3"/>
          <a:srcRect/>
          <a:stretch>
            <a:fillRect/>
          </a:stretch>
        </p:blipFill>
        <p:spPr bwMode="auto">
          <a:xfrm>
            <a:off x="4572000" y="1600200"/>
            <a:ext cx="3352800" cy="1262063"/>
          </a:xfrm>
          <a:prstGeom prst="rect">
            <a:avLst/>
          </a:prstGeom>
          <a:noFill/>
          <a:ln w="9525">
            <a:noFill/>
            <a:miter lim="800000"/>
            <a:headEnd/>
            <a:tailEnd/>
          </a:ln>
        </p:spPr>
      </p:pic>
      <p:cxnSp>
        <p:nvCxnSpPr>
          <p:cNvPr id="12" name="Straight Connector 11"/>
          <p:cNvCxnSpPr/>
          <p:nvPr userDrawn="1"/>
        </p:nvCxnSpPr>
        <p:spPr>
          <a:xfrm rot="10800000">
            <a:off x="4448175" y="2895600"/>
            <a:ext cx="3276600" cy="1588"/>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9" name="TextBox 8"/>
          <p:cNvSpPr txBox="1"/>
          <p:nvPr userDrawn="1"/>
        </p:nvSpPr>
        <p:spPr>
          <a:xfrm>
            <a:off x="3505200" y="2971800"/>
            <a:ext cx="3810000" cy="304800"/>
          </a:xfrm>
          <a:prstGeom prst="rect">
            <a:avLst/>
          </a:prstGeom>
          <a:noFill/>
        </p:spPr>
        <p:txBody>
          <a:bodyPr>
            <a:spAutoFit/>
          </a:bodyPr>
          <a:lstStyle/>
          <a:p>
            <a:pPr algn="r">
              <a:defRPr/>
            </a:pPr>
            <a:r>
              <a:rPr lang="en-US" sz="1400" dirty="0">
                <a:solidFill>
                  <a:srgbClr val="313232"/>
                </a:solidFill>
                <a:latin typeface="Myriad Pro"/>
                <a:cs typeface="Myriad Pro"/>
              </a:rPr>
              <a:t>research administration</a:t>
            </a:r>
          </a:p>
        </p:txBody>
      </p:sp>
      <p:pic>
        <p:nvPicPr>
          <p:cNvPr id="10" name="Picture 9"/>
          <p:cNvPicPr>
            <a:picLocks noChangeAspect="1"/>
          </p:cNvPicPr>
          <p:nvPr userDrawn="1"/>
        </p:nvPicPr>
        <p:blipFill>
          <a:blip r:embed="rId2"/>
          <a:srcRect r="29905" b="34033"/>
          <a:stretch>
            <a:fillRect/>
          </a:stretch>
        </p:blipFill>
        <p:spPr>
          <a:xfrm>
            <a:off x="793750" y="800100"/>
            <a:ext cx="2388350" cy="3352799"/>
          </a:xfrm>
          <a:prstGeom prst="roundRect">
            <a:avLst>
              <a:gd name="adj" fmla="val 340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1" name="Straight Connector 10"/>
          <p:cNvCxnSpPr/>
          <p:nvPr userDrawn="1"/>
        </p:nvCxnSpPr>
        <p:spPr>
          <a:xfrm rot="10800000">
            <a:off x="4038600" y="2971800"/>
            <a:ext cx="3276600" cy="1588"/>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9" descr="kuali_coeus.png"/>
          <p:cNvPicPr>
            <a:picLocks noChangeAspect="1"/>
          </p:cNvPicPr>
          <p:nvPr userDrawn="1"/>
        </p:nvPicPr>
        <p:blipFill>
          <a:blip r:embed="rId3"/>
          <a:srcRect/>
          <a:stretch>
            <a:fillRect/>
          </a:stretch>
        </p:blipFill>
        <p:spPr bwMode="auto">
          <a:xfrm>
            <a:off x="4173538" y="1716088"/>
            <a:ext cx="3370262" cy="1179512"/>
          </a:xfrm>
          <a:prstGeom prst="rect">
            <a:avLst/>
          </a:prstGeom>
          <a:noFill/>
          <a:ln w="9525">
            <a:noFill/>
            <a:miter lim="800000"/>
            <a:headEnd/>
            <a:tailEnd/>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9" name="TextBox 8"/>
          <p:cNvSpPr txBox="1"/>
          <p:nvPr userDrawn="1"/>
        </p:nvSpPr>
        <p:spPr>
          <a:xfrm>
            <a:off x="3992562" y="2868612"/>
            <a:ext cx="3810000" cy="307777"/>
          </a:xfrm>
          <a:prstGeom prst="rect">
            <a:avLst/>
          </a:prstGeom>
          <a:noFill/>
        </p:spPr>
        <p:txBody>
          <a:bodyPr>
            <a:spAutoFit/>
          </a:bodyPr>
          <a:lstStyle/>
          <a:p>
            <a:pPr algn="r">
              <a:defRPr/>
            </a:pPr>
            <a:r>
              <a:rPr lang="en-US" sz="1400" dirty="0" smtClean="0"/>
              <a:t>academic</a:t>
            </a:r>
            <a:r>
              <a:rPr lang="en-US" sz="1400" baseline="0" dirty="0" smtClean="0"/>
              <a:t> </a:t>
            </a:r>
            <a:r>
              <a:rPr sz="1400" dirty="0" smtClean="0"/>
              <a:t>continuity </a:t>
            </a:r>
            <a:r>
              <a:rPr lang="en-US" sz="1400" dirty="0" smtClean="0"/>
              <a:t>made easy</a:t>
            </a:r>
            <a:endParaRPr lang="en-US" sz="1400" dirty="0">
              <a:solidFill>
                <a:srgbClr val="313232"/>
              </a:solidFill>
              <a:latin typeface="Myriad Pro"/>
              <a:cs typeface="Myriad Pro"/>
            </a:endParaRPr>
          </a:p>
        </p:txBody>
      </p:sp>
      <p:cxnSp>
        <p:nvCxnSpPr>
          <p:cNvPr id="11" name="Straight Connector 10"/>
          <p:cNvCxnSpPr/>
          <p:nvPr userDrawn="1"/>
        </p:nvCxnSpPr>
        <p:spPr>
          <a:xfrm rot="10800000">
            <a:off x="4437062" y="2855912"/>
            <a:ext cx="3276600" cy="1588"/>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9" descr="kuali_coeus.png"/>
          <p:cNvPicPr>
            <a:picLocks noChangeAspect="1"/>
          </p:cNvPicPr>
          <p:nvPr userDrawn="1"/>
        </p:nvPicPr>
        <p:blipFill>
          <a:blip r:embed="rId2"/>
          <a:srcRect b="25841"/>
          <a:stretch>
            <a:fillRect/>
          </a:stretch>
        </p:blipFill>
        <p:spPr bwMode="auto">
          <a:xfrm>
            <a:off x="4587875" y="1600200"/>
            <a:ext cx="3370262" cy="874712"/>
          </a:xfrm>
          <a:prstGeom prst="rect">
            <a:avLst/>
          </a:prstGeom>
          <a:noFill/>
          <a:ln w="9525">
            <a:noFill/>
            <a:miter lim="800000"/>
            <a:headEnd/>
            <a:tailEnd/>
          </a:ln>
        </p:spPr>
      </p:pic>
      <p:sp>
        <p:nvSpPr>
          <p:cNvPr id="6" name="TextBox 5"/>
          <p:cNvSpPr txBox="1"/>
          <p:nvPr userDrawn="1"/>
        </p:nvSpPr>
        <p:spPr>
          <a:xfrm>
            <a:off x="6547909" y="2362200"/>
            <a:ext cx="1371600" cy="381000"/>
          </a:xfrm>
          <a:prstGeom prst="rect">
            <a:avLst/>
          </a:prstGeom>
          <a:noFill/>
        </p:spPr>
        <p:txBody>
          <a:bodyPr wrap="square" rtlCol="0">
            <a:noAutofit/>
          </a:bodyPr>
          <a:lstStyle/>
          <a:p>
            <a:r>
              <a:rPr lang="en-US" sz="2600" b="0" i="0" cap="none" spc="300" normalizeH="0" dirty="0" smtClean="0">
                <a:latin typeface="Verdana"/>
                <a:cs typeface="Verdana"/>
              </a:rPr>
              <a:t>ready</a:t>
            </a:r>
            <a:endParaRPr lang="en-US" sz="2600" b="0" i="0" cap="none" spc="300" normalizeH="0" dirty="0">
              <a:latin typeface="Verdana"/>
              <a:cs typeface="Verdana"/>
            </a:endParaRPr>
          </a:p>
        </p:txBody>
      </p:sp>
      <p:pic>
        <p:nvPicPr>
          <p:cNvPr id="8" name="Picture 7" descr="black and white.jpg"/>
          <p:cNvPicPr>
            <a:picLocks noChangeAspect="1"/>
          </p:cNvPicPr>
          <p:nvPr userDrawn="1"/>
        </p:nvPicPr>
        <p:blipFill>
          <a:blip r:embed="rId3"/>
          <a:stretch>
            <a:fillRect/>
          </a:stretch>
        </p:blipFill>
        <p:spPr>
          <a:xfrm>
            <a:off x="785935" y="787400"/>
            <a:ext cx="3253464" cy="2440098"/>
          </a:xfrm>
          <a:prstGeom prst="round2DiagRect">
            <a:avLst>
              <a:gd name="adj1" fmla="val 3655"/>
              <a:gd name="adj2" fmla="val 0"/>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6" name="TextBox 5"/>
          <p:cNvSpPr txBox="1"/>
          <p:nvPr userDrawn="1"/>
        </p:nvSpPr>
        <p:spPr>
          <a:xfrm>
            <a:off x="4191000" y="2895600"/>
            <a:ext cx="3352800" cy="304800"/>
          </a:xfrm>
          <a:prstGeom prst="rect">
            <a:avLst/>
          </a:prstGeom>
          <a:noFill/>
        </p:spPr>
        <p:txBody>
          <a:bodyPr>
            <a:spAutoFit/>
          </a:bodyPr>
          <a:lstStyle/>
          <a:p>
            <a:pPr algn="r">
              <a:defRPr/>
            </a:pPr>
            <a:r>
              <a:rPr lang="en-US" sz="1400" dirty="0">
                <a:solidFill>
                  <a:srgbClr val="313232"/>
                </a:solidFill>
                <a:latin typeface="Myriad Pro"/>
                <a:cs typeface="Myriad Pro"/>
              </a:rPr>
              <a:t>software development simplified</a:t>
            </a:r>
          </a:p>
        </p:txBody>
      </p:sp>
      <p:cxnSp>
        <p:nvCxnSpPr>
          <p:cNvPr id="7" name="Straight Connector 6"/>
          <p:cNvCxnSpPr/>
          <p:nvPr userDrawn="1"/>
        </p:nvCxnSpPr>
        <p:spPr>
          <a:xfrm rot="5400000">
            <a:off x="1943100" y="2474913"/>
            <a:ext cx="3125787" cy="1588"/>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3" name="Picture 18" descr="kuali_rice.png"/>
          <p:cNvPicPr>
            <a:picLocks noChangeAspect="1"/>
          </p:cNvPicPr>
          <p:nvPr userDrawn="1"/>
        </p:nvPicPr>
        <p:blipFill>
          <a:blip r:embed="rId2"/>
          <a:srcRect/>
          <a:stretch>
            <a:fillRect/>
          </a:stretch>
        </p:blipFill>
        <p:spPr bwMode="auto">
          <a:xfrm>
            <a:off x="4572000" y="1676400"/>
            <a:ext cx="3100388" cy="1154113"/>
          </a:xfrm>
          <a:prstGeom prst="rect">
            <a:avLst/>
          </a:prstGeom>
          <a:noFill/>
          <a:ln w="9525">
            <a:noFill/>
            <a:miter lim="800000"/>
            <a:headEnd/>
            <a:tailEnd/>
          </a:ln>
        </p:spPr>
      </p:pic>
      <p:cxnSp>
        <p:nvCxnSpPr>
          <p:cNvPr id="14" name="Straight Connector 13"/>
          <p:cNvCxnSpPr/>
          <p:nvPr userDrawn="1"/>
        </p:nvCxnSpPr>
        <p:spPr>
          <a:xfrm rot="10800000">
            <a:off x="4191000" y="2895600"/>
            <a:ext cx="3276600" cy="1588"/>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9" name="Picture 8" descr="rice-mark.png"/>
          <p:cNvPicPr>
            <a:picLocks noChangeAspect="1"/>
          </p:cNvPicPr>
          <p:nvPr userDrawn="1"/>
        </p:nvPicPr>
        <p:blipFill>
          <a:blip r:embed="rId3"/>
          <a:stretch>
            <a:fillRect/>
          </a:stretch>
        </p:blipFill>
        <p:spPr>
          <a:xfrm>
            <a:off x="1143000" y="1371600"/>
            <a:ext cx="2159000" cy="2159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9" name="TextBox 8"/>
          <p:cNvSpPr txBox="1"/>
          <p:nvPr userDrawn="1"/>
        </p:nvSpPr>
        <p:spPr>
          <a:xfrm>
            <a:off x="3992562" y="2855912"/>
            <a:ext cx="3810000" cy="307777"/>
          </a:xfrm>
          <a:prstGeom prst="rect">
            <a:avLst/>
          </a:prstGeom>
          <a:noFill/>
        </p:spPr>
        <p:txBody>
          <a:bodyPr>
            <a:spAutoFit/>
          </a:bodyPr>
          <a:lstStyle/>
          <a:p>
            <a:pPr algn="r">
              <a:defRPr/>
            </a:pPr>
            <a:r>
              <a:rPr lang="en-US" sz="1400" kern="1200" dirty="0" smtClean="0">
                <a:solidFill>
                  <a:schemeClr val="tx1"/>
                </a:solidFill>
                <a:latin typeface="Arial" charset="0"/>
                <a:ea typeface="+mn-ea"/>
                <a:cs typeface="+mn-cs"/>
              </a:rPr>
              <a:t>people management for the enterprise</a:t>
            </a:r>
            <a:endParaRPr lang="en-US" sz="1400" dirty="0">
              <a:solidFill>
                <a:srgbClr val="313232"/>
              </a:solidFill>
              <a:latin typeface="Myriad Pro"/>
              <a:cs typeface="Myriad Pro"/>
            </a:endParaRPr>
          </a:p>
        </p:txBody>
      </p:sp>
      <p:cxnSp>
        <p:nvCxnSpPr>
          <p:cNvPr id="11" name="Straight Connector 10"/>
          <p:cNvCxnSpPr/>
          <p:nvPr userDrawn="1"/>
        </p:nvCxnSpPr>
        <p:spPr>
          <a:xfrm rot="10800000">
            <a:off x="4437062" y="2855912"/>
            <a:ext cx="3276600" cy="1588"/>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9" descr="kuali_coeus.png"/>
          <p:cNvPicPr>
            <a:picLocks noChangeAspect="1"/>
          </p:cNvPicPr>
          <p:nvPr userDrawn="1"/>
        </p:nvPicPr>
        <p:blipFill>
          <a:blip r:embed="rId2"/>
          <a:srcRect b="25841"/>
          <a:stretch>
            <a:fillRect/>
          </a:stretch>
        </p:blipFill>
        <p:spPr bwMode="auto">
          <a:xfrm>
            <a:off x="4572000" y="1600200"/>
            <a:ext cx="3370262" cy="874712"/>
          </a:xfrm>
          <a:prstGeom prst="rect">
            <a:avLst/>
          </a:prstGeom>
          <a:noFill/>
          <a:ln w="9525">
            <a:noFill/>
            <a:miter lim="800000"/>
            <a:headEnd/>
            <a:tailEnd/>
          </a:ln>
        </p:spPr>
      </p:pic>
      <p:sp>
        <p:nvSpPr>
          <p:cNvPr id="6" name="TextBox 5"/>
          <p:cNvSpPr txBox="1"/>
          <p:nvPr userDrawn="1"/>
        </p:nvSpPr>
        <p:spPr>
          <a:xfrm>
            <a:off x="6551084" y="2362200"/>
            <a:ext cx="1371600" cy="381000"/>
          </a:xfrm>
          <a:prstGeom prst="rect">
            <a:avLst/>
          </a:prstGeom>
          <a:noFill/>
        </p:spPr>
        <p:txBody>
          <a:bodyPr wrap="square" rtlCol="0">
            <a:noAutofit/>
          </a:bodyPr>
          <a:lstStyle/>
          <a:p>
            <a:r>
              <a:rPr lang="en-US" sz="2600" b="0" i="0" cap="none" spc="300" normalizeH="0" dirty="0" smtClean="0">
                <a:latin typeface="Verdana"/>
                <a:cs typeface="Verdana"/>
              </a:rPr>
              <a:t>kpme</a:t>
            </a:r>
            <a:endParaRPr lang="en-US" sz="2600" b="0" i="0" cap="none" spc="300" normalizeH="0" dirty="0">
              <a:latin typeface="Verdana"/>
              <a:cs typeface="Verdana"/>
            </a:endParaRPr>
          </a:p>
        </p:txBody>
      </p:sp>
      <p:pic>
        <p:nvPicPr>
          <p:cNvPr id="7" name="Picture 6" descr="iStock_000012264109Small.jpg"/>
          <p:cNvPicPr>
            <a:picLocks noChangeAspect="1"/>
          </p:cNvPicPr>
          <p:nvPr userDrawn="1"/>
        </p:nvPicPr>
        <p:blipFill>
          <a:blip r:embed="rId3"/>
          <a:stretch>
            <a:fillRect/>
          </a:stretch>
        </p:blipFill>
        <p:spPr>
          <a:xfrm>
            <a:off x="838200" y="1219199"/>
            <a:ext cx="3352800" cy="2514601"/>
          </a:xfrm>
          <a:prstGeom prst="roundRect">
            <a:avLst>
              <a:gd name="adj" fmla="val 9958"/>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TextBox 5"/>
          <p:cNvSpPr txBox="1"/>
          <p:nvPr userDrawn="1"/>
        </p:nvSpPr>
        <p:spPr>
          <a:xfrm>
            <a:off x="3784600" y="3122612"/>
            <a:ext cx="4114800" cy="307975"/>
          </a:xfrm>
          <a:prstGeom prst="rect">
            <a:avLst/>
          </a:prstGeom>
          <a:noFill/>
        </p:spPr>
        <p:txBody>
          <a:bodyPr>
            <a:spAutoFit/>
          </a:bodyPr>
          <a:lstStyle/>
          <a:p>
            <a:pPr algn="r">
              <a:defRPr/>
            </a:pPr>
            <a:r>
              <a:rPr lang="en-US" sz="1400" dirty="0" smtClean="0">
                <a:solidFill>
                  <a:srgbClr val="313232"/>
                </a:solidFill>
                <a:latin typeface="Myriad Pro"/>
                <a:cs typeface="Myriad Pro"/>
              </a:rPr>
              <a:t>Open Library</a:t>
            </a:r>
            <a:r>
              <a:rPr lang="en-US" sz="1400" baseline="0" dirty="0" smtClean="0">
                <a:solidFill>
                  <a:srgbClr val="313232"/>
                </a:solidFill>
                <a:latin typeface="Myriad Pro"/>
                <a:cs typeface="Myriad Pro"/>
              </a:rPr>
              <a:t> Environment</a:t>
            </a:r>
            <a:endParaRPr lang="en-US" sz="1400" dirty="0">
              <a:solidFill>
                <a:srgbClr val="313232"/>
              </a:solidFill>
              <a:latin typeface="Myriad Pro"/>
              <a:cs typeface="Myriad Pro"/>
            </a:endParaRPr>
          </a:p>
        </p:txBody>
      </p:sp>
      <p:cxnSp>
        <p:nvCxnSpPr>
          <p:cNvPr id="8" name="Straight Connector 7"/>
          <p:cNvCxnSpPr/>
          <p:nvPr userDrawn="1"/>
        </p:nvCxnSpPr>
        <p:spPr>
          <a:xfrm rot="10800000">
            <a:off x="3962400" y="3125788"/>
            <a:ext cx="3886200" cy="1588"/>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19" descr="kuali_coeus.png"/>
          <p:cNvPicPr>
            <a:picLocks noChangeAspect="1"/>
          </p:cNvPicPr>
          <p:nvPr userDrawn="1"/>
        </p:nvPicPr>
        <p:blipFill>
          <a:blip r:embed="rId2"/>
          <a:srcRect b="16015"/>
          <a:stretch>
            <a:fillRect/>
          </a:stretch>
        </p:blipFill>
        <p:spPr bwMode="auto">
          <a:xfrm>
            <a:off x="4572000" y="1752600"/>
            <a:ext cx="3370262" cy="990600"/>
          </a:xfrm>
          <a:prstGeom prst="rect">
            <a:avLst/>
          </a:prstGeom>
          <a:noFill/>
          <a:ln w="9525">
            <a:noFill/>
            <a:miter lim="800000"/>
            <a:headEnd/>
            <a:tailEnd/>
          </a:ln>
        </p:spPr>
      </p:pic>
      <p:sp>
        <p:nvSpPr>
          <p:cNvPr id="12" name="TextBox 11"/>
          <p:cNvSpPr txBox="1"/>
          <p:nvPr userDrawn="1"/>
        </p:nvSpPr>
        <p:spPr>
          <a:xfrm>
            <a:off x="7162800" y="2590800"/>
            <a:ext cx="914400" cy="381000"/>
          </a:xfrm>
          <a:prstGeom prst="rect">
            <a:avLst/>
          </a:prstGeom>
          <a:noFill/>
        </p:spPr>
        <p:txBody>
          <a:bodyPr wrap="square" rtlCol="0">
            <a:noAutofit/>
          </a:bodyPr>
          <a:lstStyle/>
          <a:p>
            <a:r>
              <a:rPr lang="en-US" sz="2400" b="0" cap="none" spc="300" normalizeH="0" dirty="0" smtClean="0"/>
              <a:t>ole</a:t>
            </a:r>
            <a:endParaRPr lang="en-US" sz="1600" b="0" cap="none" spc="300" normalizeH="0" dirty="0"/>
          </a:p>
        </p:txBody>
      </p:sp>
      <p:pic>
        <p:nvPicPr>
          <p:cNvPr id="11" name="Picture 10" descr="iStock_000009231394XSmall.jpg"/>
          <p:cNvPicPr>
            <a:picLocks noChangeAspect="1"/>
          </p:cNvPicPr>
          <p:nvPr userDrawn="1"/>
        </p:nvPicPr>
        <p:blipFill>
          <a:blip r:embed="rId3"/>
          <a:srcRect t="12865" b="9357"/>
          <a:stretch>
            <a:fillRect/>
          </a:stretch>
        </p:blipFill>
        <p:spPr>
          <a:xfrm>
            <a:off x="685800" y="787400"/>
            <a:ext cx="3211745" cy="33782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creativecommons.org/licenses/by/3.0/"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2.png"/><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2"/>
          <p:cNvPicPr>
            <a:picLocks noChangeAspect="1"/>
          </p:cNvPicPr>
          <p:nvPr/>
        </p:nvPicPr>
        <p:blipFill>
          <a:blip r:embed="rId11"/>
          <a:srcRect/>
          <a:stretch>
            <a:fillRect/>
          </a:stretch>
        </p:blipFill>
        <p:spPr bwMode="auto">
          <a:xfrm>
            <a:off x="4572000" y="0"/>
            <a:ext cx="4572000" cy="6858000"/>
          </a:xfrm>
          <a:prstGeom prst="rect">
            <a:avLst/>
          </a:prstGeom>
          <a:noFill/>
          <a:ln w="9525">
            <a:noFill/>
            <a:miter lim="800000"/>
            <a:headEnd/>
            <a:tailEnd/>
          </a:ln>
        </p:spPr>
      </p:pic>
      <p:sp>
        <p:nvSpPr>
          <p:cNvPr id="12" name="Rectangle 16"/>
          <p:cNvSpPr>
            <a:spLocks noChangeArrowheads="1"/>
          </p:cNvSpPr>
          <p:nvPr/>
        </p:nvSpPr>
        <p:spPr bwMode="auto">
          <a:xfrm>
            <a:off x="0" y="0"/>
            <a:ext cx="9144000" cy="6858000"/>
          </a:xfrm>
          <a:prstGeom prst="rect">
            <a:avLst/>
          </a:prstGeom>
          <a:solidFill>
            <a:srgbClr val="131313">
              <a:alpha val="94000"/>
            </a:srgbClr>
          </a:solidFill>
          <a:ln w="9525">
            <a:noFill/>
            <a:miter lim="800000"/>
            <a:headEnd/>
            <a:tailEnd/>
          </a:ln>
          <a:effectLst/>
        </p:spPr>
        <p:txBody>
          <a:bodyPr wrap="none" anchor="ctr">
            <a:prstTxWarp prst="textNoShape">
              <a:avLst/>
            </a:prstTxWarp>
          </a:bodyPr>
          <a:lstStyle/>
          <a:p>
            <a:pPr>
              <a:defRPr/>
            </a:pPr>
            <a:endParaRPr lang="en-US"/>
          </a:p>
        </p:txBody>
      </p:sp>
      <p:sp>
        <p:nvSpPr>
          <p:cNvPr id="29" name="Round Same Side Corner Rectangle 28"/>
          <p:cNvSpPr/>
          <p:nvPr/>
        </p:nvSpPr>
        <p:spPr>
          <a:xfrm rot="16200000">
            <a:off x="4481512" y="2114551"/>
            <a:ext cx="320675" cy="8978900"/>
          </a:xfrm>
          <a:prstGeom prst="round2SameRect">
            <a:avLst>
              <a:gd name="adj1" fmla="val 17424"/>
              <a:gd name="adj2" fmla="val 0"/>
            </a:avLst>
          </a:prstGeom>
          <a:solidFill>
            <a:srgbClr val="13121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TextBox 12"/>
          <p:cNvSpPr txBox="1"/>
          <p:nvPr/>
        </p:nvSpPr>
        <p:spPr>
          <a:xfrm>
            <a:off x="4056063" y="6477000"/>
            <a:ext cx="4114800" cy="276225"/>
          </a:xfrm>
          <a:prstGeom prst="rect">
            <a:avLst/>
          </a:prstGeom>
          <a:noFill/>
        </p:spPr>
        <p:txBody>
          <a:bodyPr>
            <a:spAutoFit/>
          </a:bodyPr>
          <a:lstStyle/>
          <a:p>
            <a:pPr algn="r">
              <a:defRPr/>
            </a:pPr>
            <a:r>
              <a:rPr lang="en-US" sz="1200" dirty="0">
                <a:solidFill>
                  <a:srgbClr val="2F2F2F"/>
                </a:solidFill>
                <a:latin typeface="Helvetica"/>
                <a:cs typeface="Helvetica"/>
              </a:rPr>
              <a:t>open source administration software for education</a:t>
            </a:r>
          </a:p>
        </p:txBody>
      </p:sp>
      <p:pic>
        <p:nvPicPr>
          <p:cNvPr id="1033" name="Picture 19" descr="kuali_base.png"/>
          <p:cNvPicPr>
            <a:picLocks noChangeAspect="1"/>
          </p:cNvPicPr>
          <p:nvPr/>
        </p:nvPicPr>
        <p:blipFill>
          <a:blip r:embed="rId12"/>
          <a:srcRect/>
          <a:stretch>
            <a:fillRect/>
          </a:stretch>
        </p:blipFill>
        <p:spPr bwMode="auto">
          <a:xfrm>
            <a:off x="8174038" y="6507163"/>
            <a:ext cx="838200" cy="204787"/>
          </a:xfrm>
          <a:prstGeom prst="rect">
            <a:avLst/>
          </a:prstGeom>
          <a:noFill/>
          <a:ln w="9525">
            <a:noFill/>
            <a:miter lim="800000"/>
            <a:headEnd/>
            <a:tailEnd/>
          </a:ln>
        </p:spPr>
      </p:pic>
      <p:sp>
        <p:nvSpPr>
          <p:cNvPr id="11" name="Rounded Rectangle 10"/>
          <p:cNvSpPr/>
          <p:nvPr/>
        </p:nvSpPr>
        <p:spPr>
          <a:xfrm>
            <a:off x="762000" y="762000"/>
            <a:ext cx="7620000" cy="3429000"/>
          </a:xfrm>
          <a:prstGeom prst="roundRect">
            <a:avLst>
              <a:gd name="adj" fmla="val 3562"/>
            </a:avLst>
          </a:prstGeom>
          <a:solidFill>
            <a:schemeClr val="bg1"/>
          </a:solidFill>
          <a:ln w="50800" cap="flat" cmpd="sng" algn="ctr">
            <a:solidFill>
              <a:schemeClr val="tx1"/>
            </a:solidFill>
            <a:prstDash val="solid"/>
            <a:round/>
            <a:headEnd type="none" w="med" len="med"/>
            <a:tailEnd type="none" w="med" len="med"/>
          </a:ln>
          <a:effectLst>
            <a:outerShdw blurRad="304800" dist="25400" dir="1596000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8" descr="cc-by.png">
            <a:hlinkClick r:id="rId13"/>
          </p:cNvPr>
          <p:cNvPicPr>
            <a:picLocks noChangeAspect="1"/>
          </p:cNvPicPr>
          <p:nvPr userDrawn="1"/>
        </p:nvPicPr>
        <p:blipFill>
          <a:blip r:embed="rId14"/>
          <a:stretch>
            <a:fillRect/>
          </a:stretch>
        </p:blipFill>
        <p:spPr>
          <a:xfrm>
            <a:off x="228600" y="6521450"/>
            <a:ext cx="698500" cy="24606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iming>
    <p:tnLst>
      <p:par>
        <p:cTn id="1" dur="indefinite" restart="never" nodeType="tmRoot"/>
      </p:par>
    </p:tnLst>
  </p:timing>
  <p:txStyles>
    <p:titleStyle>
      <a:lvl1pPr algn="l" rtl="0" eaLnBrk="0" fontAlgn="base" hangingPunct="0">
        <a:spcBef>
          <a:spcPct val="0"/>
        </a:spcBef>
        <a:spcAft>
          <a:spcPct val="0"/>
        </a:spcAft>
        <a:defRPr sz="3200">
          <a:solidFill>
            <a:schemeClr val="bg1"/>
          </a:solidFill>
          <a:latin typeface="+mj-lt"/>
          <a:ea typeface="ＭＳ Ｐゴシック" charset="-128"/>
          <a:cs typeface="ＭＳ Ｐゴシック" charset="-128"/>
        </a:defRPr>
      </a:lvl1pPr>
      <a:lvl2pPr algn="l" rtl="0" eaLnBrk="0" fontAlgn="base" hangingPunct="0">
        <a:spcBef>
          <a:spcPct val="0"/>
        </a:spcBef>
        <a:spcAft>
          <a:spcPct val="0"/>
        </a:spcAft>
        <a:defRPr sz="3200">
          <a:solidFill>
            <a:schemeClr val="bg1"/>
          </a:solidFill>
          <a:latin typeface="Arial" pitchFamily="-106" charset="0"/>
          <a:ea typeface="ＭＳ Ｐゴシック" charset="-128"/>
          <a:cs typeface="ＭＳ Ｐゴシック" charset="-128"/>
        </a:defRPr>
      </a:lvl2pPr>
      <a:lvl3pPr algn="l" rtl="0" eaLnBrk="0" fontAlgn="base" hangingPunct="0">
        <a:spcBef>
          <a:spcPct val="0"/>
        </a:spcBef>
        <a:spcAft>
          <a:spcPct val="0"/>
        </a:spcAft>
        <a:defRPr sz="3200">
          <a:solidFill>
            <a:schemeClr val="bg1"/>
          </a:solidFill>
          <a:latin typeface="Arial" pitchFamily="-106" charset="0"/>
          <a:ea typeface="ＭＳ Ｐゴシック" charset="-128"/>
          <a:cs typeface="ＭＳ Ｐゴシック" charset="-128"/>
        </a:defRPr>
      </a:lvl3pPr>
      <a:lvl4pPr algn="l" rtl="0" eaLnBrk="0" fontAlgn="base" hangingPunct="0">
        <a:spcBef>
          <a:spcPct val="0"/>
        </a:spcBef>
        <a:spcAft>
          <a:spcPct val="0"/>
        </a:spcAft>
        <a:defRPr sz="3200">
          <a:solidFill>
            <a:schemeClr val="bg1"/>
          </a:solidFill>
          <a:latin typeface="Arial" pitchFamily="-106" charset="0"/>
          <a:ea typeface="ＭＳ Ｐゴシック" charset="-128"/>
          <a:cs typeface="ＭＳ Ｐゴシック" charset="-128"/>
        </a:defRPr>
      </a:lvl4pPr>
      <a:lvl5pPr algn="l" rtl="0" eaLnBrk="0" fontAlgn="base" hangingPunct="0">
        <a:spcBef>
          <a:spcPct val="0"/>
        </a:spcBef>
        <a:spcAft>
          <a:spcPct val="0"/>
        </a:spcAft>
        <a:defRPr sz="3200">
          <a:solidFill>
            <a:schemeClr val="bg1"/>
          </a:solidFill>
          <a:latin typeface="Arial" pitchFamily="-106" charset="0"/>
          <a:ea typeface="ＭＳ Ｐゴシック" charset="-128"/>
          <a:cs typeface="ＭＳ Ｐゴシック" charset="-128"/>
        </a:defRPr>
      </a:lvl5pPr>
      <a:lvl6pPr marL="457200" algn="l" rtl="0" fontAlgn="base">
        <a:spcBef>
          <a:spcPct val="0"/>
        </a:spcBef>
        <a:spcAft>
          <a:spcPct val="0"/>
        </a:spcAft>
        <a:defRPr sz="4400">
          <a:solidFill>
            <a:schemeClr val="bg1"/>
          </a:solidFill>
          <a:latin typeface="Arial" pitchFamily="-106" charset="0"/>
        </a:defRPr>
      </a:lvl6pPr>
      <a:lvl7pPr marL="914400" algn="l" rtl="0" fontAlgn="base">
        <a:spcBef>
          <a:spcPct val="0"/>
        </a:spcBef>
        <a:spcAft>
          <a:spcPct val="0"/>
        </a:spcAft>
        <a:defRPr sz="4400">
          <a:solidFill>
            <a:schemeClr val="bg1"/>
          </a:solidFill>
          <a:latin typeface="Arial" pitchFamily="-106" charset="0"/>
        </a:defRPr>
      </a:lvl7pPr>
      <a:lvl8pPr marL="1371600" algn="l" rtl="0" fontAlgn="base">
        <a:spcBef>
          <a:spcPct val="0"/>
        </a:spcBef>
        <a:spcAft>
          <a:spcPct val="0"/>
        </a:spcAft>
        <a:defRPr sz="4400">
          <a:solidFill>
            <a:schemeClr val="bg1"/>
          </a:solidFill>
          <a:latin typeface="Arial" pitchFamily="-106" charset="0"/>
        </a:defRPr>
      </a:lvl8pPr>
      <a:lvl9pPr marL="1828800" algn="l" rtl="0" fontAlgn="base">
        <a:spcBef>
          <a:spcPct val="0"/>
        </a:spcBef>
        <a:spcAft>
          <a:spcPct val="0"/>
        </a:spcAft>
        <a:defRPr sz="4400">
          <a:solidFill>
            <a:schemeClr val="bg1"/>
          </a:solidFill>
          <a:latin typeface="Arial" pitchFamily="-106" charset="0"/>
        </a:defRPr>
      </a:lvl9pPr>
    </p:titleStyle>
    <p:bodyStyle>
      <a:lvl1pPr marL="342900" indent="-342900" algn="l" rtl="0" eaLnBrk="0" fontAlgn="base" hangingPunct="0">
        <a:spcBef>
          <a:spcPct val="20000"/>
        </a:spcBef>
        <a:spcAft>
          <a:spcPct val="0"/>
        </a:spcAft>
        <a:buNone/>
        <a:defRPr sz="1800" baseline="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pitchFamily="-10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32"/>
          <p:cNvPicPr>
            <a:picLocks noChangeAspect="1"/>
          </p:cNvPicPr>
          <p:nvPr/>
        </p:nvPicPr>
        <p:blipFill>
          <a:blip r:embed="rId14"/>
          <a:srcRect/>
          <a:stretch>
            <a:fillRect/>
          </a:stretch>
        </p:blipFill>
        <p:spPr bwMode="auto">
          <a:xfrm>
            <a:off x="4572000" y="0"/>
            <a:ext cx="4572000" cy="6858000"/>
          </a:xfrm>
          <a:prstGeom prst="rect">
            <a:avLst/>
          </a:prstGeom>
          <a:noFill/>
          <a:ln w="9525">
            <a:noFill/>
            <a:miter lim="800000"/>
            <a:headEnd/>
            <a:tailEnd/>
          </a:ln>
        </p:spPr>
      </p:pic>
      <p:sp>
        <p:nvSpPr>
          <p:cNvPr id="16" name="Rectangle 16"/>
          <p:cNvSpPr>
            <a:spLocks noChangeArrowheads="1"/>
          </p:cNvSpPr>
          <p:nvPr/>
        </p:nvSpPr>
        <p:spPr bwMode="auto">
          <a:xfrm>
            <a:off x="0" y="0"/>
            <a:ext cx="9144000" cy="6858000"/>
          </a:xfrm>
          <a:prstGeom prst="rect">
            <a:avLst/>
          </a:prstGeom>
          <a:solidFill>
            <a:srgbClr val="131313">
              <a:alpha val="94000"/>
            </a:srgbClr>
          </a:solidFill>
          <a:ln w="9525">
            <a:noFill/>
            <a:miter lim="800000"/>
            <a:headEnd/>
            <a:tailEnd/>
          </a:ln>
          <a:effectLst/>
        </p:spPr>
        <p:txBody>
          <a:bodyPr wrap="none" anchor="ctr">
            <a:prstTxWarp prst="textNoShape">
              <a:avLst/>
            </a:prstTxWarp>
          </a:bodyPr>
          <a:lstStyle/>
          <a:p>
            <a:pPr>
              <a:defRPr/>
            </a:pPr>
            <a:endParaRPr lang="en-US" b="1"/>
          </a:p>
        </p:txBody>
      </p:sp>
      <p:sp>
        <p:nvSpPr>
          <p:cNvPr id="17" name="Round Same Side Corner Rectangle 16"/>
          <p:cNvSpPr/>
          <p:nvPr/>
        </p:nvSpPr>
        <p:spPr>
          <a:xfrm rot="16200000">
            <a:off x="6644481" y="4277520"/>
            <a:ext cx="320675" cy="4652962"/>
          </a:xfrm>
          <a:prstGeom prst="round2SameRect">
            <a:avLst>
              <a:gd name="adj1" fmla="val 17424"/>
              <a:gd name="adj2" fmla="val 0"/>
            </a:avLst>
          </a:prstGeom>
          <a:solidFill>
            <a:srgbClr val="13121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b="1"/>
          </a:p>
        </p:txBody>
      </p:sp>
      <p:sp>
        <p:nvSpPr>
          <p:cNvPr id="18" name="TextBox 17"/>
          <p:cNvSpPr txBox="1"/>
          <p:nvPr/>
        </p:nvSpPr>
        <p:spPr>
          <a:xfrm>
            <a:off x="4056063" y="6477000"/>
            <a:ext cx="4114800" cy="276225"/>
          </a:xfrm>
          <a:prstGeom prst="rect">
            <a:avLst/>
          </a:prstGeom>
          <a:noFill/>
        </p:spPr>
        <p:txBody>
          <a:bodyPr>
            <a:spAutoFit/>
          </a:bodyPr>
          <a:lstStyle/>
          <a:p>
            <a:pPr algn="r">
              <a:defRPr/>
            </a:pPr>
            <a:r>
              <a:rPr lang="en-US" sz="1200" b="0" dirty="0">
                <a:solidFill>
                  <a:srgbClr val="2F2F2F"/>
                </a:solidFill>
                <a:latin typeface="Helvetica"/>
                <a:cs typeface="Helvetica"/>
              </a:rPr>
              <a:t>open source administration software for education</a:t>
            </a:r>
          </a:p>
        </p:txBody>
      </p:sp>
      <p:pic>
        <p:nvPicPr>
          <p:cNvPr id="19" name="Picture 19" descr="kuali_base.png"/>
          <p:cNvPicPr>
            <a:picLocks noChangeAspect="1"/>
          </p:cNvPicPr>
          <p:nvPr/>
        </p:nvPicPr>
        <p:blipFill>
          <a:blip r:embed="rId15"/>
          <a:srcRect/>
          <a:stretch>
            <a:fillRect/>
          </a:stretch>
        </p:blipFill>
        <p:spPr bwMode="auto">
          <a:xfrm>
            <a:off x="8174038" y="6507163"/>
            <a:ext cx="838200" cy="204787"/>
          </a:xfrm>
          <a:prstGeom prst="rect">
            <a:avLst/>
          </a:prstGeom>
          <a:noFill/>
          <a:ln w="9525">
            <a:noFill/>
            <a:miter lim="800000"/>
            <a:headEnd/>
            <a:tailEnd/>
          </a:ln>
        </p:spPr>
      </p:pic>
      <p:sp>
        <p:nvSpPr>
          <p:cNvPr id="20" name="Round Same Side Corner Rectangle 19"/>
          <p:cNvSpPr/>
          <p:nvPr/>
        </p:nvSpPr>
        <p:spPr>
          <a:xfrm rot="5400000">
            <a:off x="3505200" y="-3352800"/>
            <a:ext cx="1143000" cy="8153400"/>
          </a:xfrm>
          <a:prstGeom prst="round2SameRect">
            <a:avLst>
              <a:gd name="adj1" fmla="val 17424"/>
              <a:gd name="adj2" fmla="val 0"/>
            </a:avLst>
          </a:prstGeom>
          <a:solidFill>
            <a:srgbClr val="8D021C"/>
          </a:solidFill>
          <a:ln w="19050" cap="flat" cmpd="sng" algn="ctr">
            <a:noFill/>
            <a:prstDash val="solid"/>
            <a:round/>
            <a:headEnd type="none" w="med" len="med"/>
            <a:tailEnd type="none" w="med" len="med"/>
          </a:ln>
          <a:effectLst>
            <a:outerShdw blurRad="50800" dist="38100" dir="19800000" algn="br">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sp>
        <p:nvSpPr>
          <p:cNvPr id="2" name="Title Placeholder 1"/>
          <p:cNvSpPr>
            <a:spLocks noGrp="1"/>
          </p:cNvSpPr>
          <p:nvPr>
            <p:ph type="title"/>
          </p:nvPr>
        </p:nvSpPr>
        <p:spPr>
          <a:xfrm>
            <a:off x="228600" y="304800"/>
            <a:ext cx="7620000" cy="8382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txStyles>
    <p:titleStyle>
      <a:lvl1pPr algn="l" defTabSz="4572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9.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hyperlink" Target="http://www.paulnoll.com/Books/Clear-English/English-3000-common-words.html" TargetMode="Externa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creativecommons.org/licenses/by/3.0/"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hyperlink" Target="http://www.i.kyoto-u.ac.jp/en/" TargetMode="External"/><Relationship Id="rId7" Type="http://schemas.openxmlformats.org/officeDocument/2006/relationships/hyperlink" Target="http://www.media.kyoto-u.ac.jp/en/" TargetMode="External"/><Relationship Id="rId2" Type="http://schemas.openxmlformats.org/officeDocument/2006/relationships/hyperlink" Target="http://www.krp.co.jp/english/access/index.html" TargetMode="External"/><Relationship Id="rId1" Type="http://schemas.openxmlformats.org/officeDocument/2006/relationships/slideLayout" Target="../slideLayouts/slideLayout19.xml"/><Relationship Id="rId6" Type="http://schemas.openxmlformats.org/officeDocument/2006/relationships/hyperlink" Target="http://www.t.kyoto-u.ac.jp/en/grad" TargetMode="External"/><Relationship Id="rId5" Type="http://schemas.openxmlformats.org/officeDocument/2006/relationships/hyperlink" Target="http://www.kcua.ac.jp/arts/" TargetMode="External"/><Relationship Id="rId4" Type="http://schemas.openxmlformats.org/officeDocument/2006/relationships/hyperlink" Target="http://www.gsm.kyoto-u.ac.jp/en/"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creativecommons.org/licenses/by/3.0/" TargetMode="Externa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1.xml"/><Relationship Id="rId5" Type="http://schemas.openxmlformats.org/officeDocument/2006/relationships/image" Target="../media/image37.png"/><Relationship Id="rId4" Type="http://schemas.openxmlformats.org/officeDocument/2006/relationships/image" Target="../media/image36.gi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gif"/><Relationship Id="rId1" Type="http://schemas.openxmlformats.org/officeDocument/2006/relationships/slideLayout" Target="../slideLayouts/slideLayout11.xml"/><Relationship Id="rId6" Type="http://schemas.openxmlformats.org/officeDocument/2006/relationships/image" Target="../media/image43.png"/><Relationship Id="rId5" Type="http://schemas.openxmlformats.org/officeDocument/2006/relationships/image" Target="../media/image42.gif"/><Relationship Id="rId4" Type="http://schemas.openxmlformats.org/officeDocument/2006/relationships/image" Target="../media/image41.png"/></Relationships>
</file>

<file path=ppt/slides/_rels/slide7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11.xml"/><Relationship Id="rId6" Type="http://schemas.openxmlformats.org/officeDocument/2006/relationships/image" Target="../media/image49.png"/><Relationship Id="rId5" Type="http://schemas.openxmlformats.org/officeDocument/2006/relationships/image" Target="../media/image39.gif"/><Relationship Id="rId4" Type="http://schemas.openxmlformats.org/officeDocument/2006/relationships/image" Target="../media/image48.png"/></Relationships>
</file>

<file path=ppt/slides/_rels/slide7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4.png"/><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9.xml"/><Relationship Id="rId4" Type="http://schemas.openxmlformats.org/officeDocument/2006/relationships/image" Target="../media/image2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1.png"/><Relationship Id="rId1" Type="http://schemas.openxmlformats.org/officeDocument/2006/relationships/slideLayout" Target="../slideLayouts/slideLayout11.xml"/><Relationship Id="rId5" Type="http://schemas.openxmlformats.org/officeDocument/2006/relationships/chart" Target="../charts/chart1.xml"/><Relationship Id="rId4" Type="http://schemas.openxmlformats.org/officeDocument/2006/relationships/image" Target="../media/image62.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hyperlink" Target="http://www.ideo.com/people/sungene-ryang" TargetMode="External"/><Relationship Id="rId2" Type="http://schemas.openxmlformats.org/officeDocument/2006/relationships/hyperlink" Target="http://dschool.stanford.edu/bio/adam-royalty/" TargetMode="External"/><Relationship Id="rId1" Type="http://schemas.openxmlformats.org/officeDocument/2006/relationships/slideLayout" Target="../slideLayouts/slideLayout19.xml"/><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7800" y="4648200"/>
            <a:ext cx="6477000" cy="369332"/>
          </a:xfrm>
          <a:prstGeom prst="rect">
            <a:avLst/>
          </a:prstGeom>
          <a:noFill/>
        </p:spPr>
        <p:txBody>
          <a:bodyPr wrap="square" rtlCol="0">
            <a:spAutoFit/>
          </a:bodyPr>
          <a:lstStyle/>
          <a:p>
            <a:endParaRPr lang="en-US" dirty="0"/>
          </a:p>
        </p:txBody>
      </p:sp>
      <p:sp>
        <p:nvSpPr>
          <p:cNvPr id="9" name="TextBox 8"/>
          <p:cNvSpPr txBox="1"/>
          <p:nvPr/>
        </p:nvSpPr>
        <p:spPr>
          <a:xfrm>
            <a:off x="2052091" y="2615776"/>
            <a:ext cx="184666" cy="369332"/>
          </a:xfrm>
          <a:prstGeom prst="rect">
            <a:avLst/>
          </a:prstGeom>
          <a:noFill/>
        </p:spPr>
        <p:txBody>
          <a:bodyPr wrap="none" rtlCol="0">
            <a:spAutoFit/>
          </a:bodyPr>
          <a:lstStyle/>
          <a:p>
            <a:endParaRPr lang="en-US" dirty="0"/>
          </a:p>
        </p:txBody>
      </p:sp>
      <p:sp>
        <p:nvSpPr>
          <p:cNvPr id="5" name="Rectangle 4"/>
          <p:cNvSpPr/>
          <p:nvPr/>
        </p:nvSpPr>
        <p:spPr>
          <a:xfrm>
            <a:off x="899592" y="908720"/>
            <a:ext cx="7272808" cy="3240360"/>
          </a:xfrm>
          <a:prstGeom prst="rect">
            <a:avLst/>
          </a:prstGeom>
          <a:ln/>
        </p:spPr>
        <p:style>
          <a:lnRef idx="2">
            <a:schemeClr val="accent3"/>
          </a:lnRef>
          <a:fillRef idx="1">
            <a:schemeClr val="lt1"/>
          </a:fillRef>
          <a:effectRef idx="0">
            <a:schemeClr val="accent3"/>
          </a:effectRef>
          <a:fontRef idx="minor">
            <a:schemeClr val="dk1"/>
          </a:fontRef>
        </p:style>
        <p:txBody>
          <a:bodyPr rtlCol="0" anchor="t"/>
          <a:lstStyle/>
          <a:p>
            <a:r>
              <a:rPr lang="en-US" sz="4000" b="1" spc="-300" dirty="0" smtClean="0">
                <a:solidFill>
                  <a:srgbClr val="8D021C"/>
                </a:solidFill>
                <a:effectLst>
                  <a:outerShdw blurRad="38100" dist="38100" dir="2700000" algn="tl">
                    <a:srgbClr val="000000">
                      <a:alpha val="43137"/>
                    </a:srgbClr>
                  </a:outerShdw>
                </a:effectLst>
                <a:latin typeface="Arial Black" pitchFamily="34" charset="0"/>
              </a:rPr>
              <a:t>Kyoto</a:t>
            </a:r>
            <a:r>
              <a:rPr lang="en-US" sz="4000" b="1" dirty="0" smtClean="0">
                <a:solidFill>
                  <a:srgbClr val="8D021C"/>
                </a:solidFill>
                <a:effectLst>
                  <a:outerShdw blurRad="38100" dist="38100" dir="2700000" algn="tl">
                    <a:srgbClr val="000000">
                      <a:alpha val="43137"/>
                    </a:srgbClr>
                  </a:outerShdw>
                </a:effectLst>
                <a:latin typeface="Arial Black" pitchFamily="34" charset="0"/>
              </a:rPr>
              <a:t> University </a:t>
            </a:r>
          </a:p>
          <a:p>
            <a:r>
              <a:rPr lang="en-US" sz="3200" b="1" spc="-300" dirty="0" smtClean="0">
                <a:solidFill>
                  <a:srgbClr val="8D021C"/>
                </a:solidFill>
                <a:effectLst>
                  <a:outerShdw blurRad="38100" dist="38100" dir="2700000" algn="tl">
                    <a:srgbClr val="000000">
                      <a:alpha val="43137"/>
                    </a:srgbClr>
                  </a:outerShdw>
                </a:effectLst>
                <a:latin typeface="Arial Black" pitchFamily="34" charset="0"/>
              </a:rPr>
              <a:t>Design</a:t>
            </a:r>
            <a:r>
              <a:rPr lang="en-US" sz="3200" b="1" dirty="0" smtClean="0">
                <a:solidFill>
                  <a:srgbClr val="8D021C"/>
                </a:solidFill>
                <a:effectLst>
                  <a:outerShdw blurRad="38100" dist="38100" dir="2700000" algn="tl">
                    <a:srgbClr val="000000">
                      <a:alpha val="43137"/>
                    </a:srgbClr>
                  </a:outerShdw>
                </a:effectLst>
                <a:latin typeface="Arial Black" pitchFamily="34" charset="0"/>
              </a:rPr>
              <a:t> Summer School</a:t>
            </a:r>
          </a:p>
          <a:p>
            <a:r>
              <a:rPr lang="en-US" sz="4000" b="1" dirty="0" smtClean="0">
                <a:solidFill>
                  <a:srgbClr val="8D021C"/>
                </a:solidFill>
                <a:effectLst>
                  <a:outerShdw blurRad="38100" dist="38100" dir="2700000" algn="tl">
                    <a:srgbClr val="000000">
                      <a:alpha val="43137"/>
                    </a:srgbClr>
                  </a:outerShdw>
                </a:effectLst>
                <a:latin typeface="Arial Black" pitchFamily="34" charset="0"/>
              </a:rPr>
              <a:t>2012</a:t>
            </a:r>
          </a:p>
          <a:p>
            <a:r>
              <a:rPr lang="en-US" sz="2400" b="1" dirty="0" smtClean="0">
                <a:solidFill>
                  <a:srgbClr val="8D021C"/>
                </a:solidFill>
                <a:effectLst>
                  <a:outerShdw blurRad="38100" dist="38100" dir="2700000" algn="tl">
                    <a:srgbClr val="000000">
                      <a:alpha val="43137"/>
                    </a:srgbClr>
                  </a:outerShdw>
                </a:effectLst>
              </a:rPr>
              <a:t>Redesigning </a:t>
            </a:r>
            <a:r>
              <a:rPr lang="en-US" sz="2400" b="1" dirty="0">
                <a:solidFill>
                  <a:srgbClr val="8D021C"/>
                </a:solidFill>
                <a:effectLst>
                  <a:outerShdw blurRad="38100" dist="38100" dir="2700000" algn="tl">
                    <a:srgbClr val="000000">
                      <a:alpha val="43137"/>
                    </a:srgbClr>
                  </a:outerShdw>
                </a:effectLst>
              </a:rPr>
              <a:t>Wikipedia </a:t>
            </a:r>
            <a:r>
              <a:rPr lang="en-US" sz="2400" b="1" dirty="0" smtClean="0">
                <a:solidFill>
                  <a:srgbClr val="8D021C"/>
                </a:solidFill>
                <a:effectLst>
                  <a:outerShdw blurRad="38100" dist="38100" dir="2700000" algn="tl">
                    <a:srgbClr val="000000">
                      <a:alpha val="43137"/>
                    </a:srgbClr>
                  </a:outerShdw>
                </a:effectLst>
              </a:rPr>
              <a:t>for </a:t>
            </a:r>
            <a:r>
              <a:rPr lang="en-US" sz="2400" b="1" dirty="0" smtClean="0">
                <a:solidFill>
                  <a:srgbClr val="8D021C"/>
                </a:solidFill>
                <a:effectLst>
                  <a:outerShdw blurRad="38100" dist="38100" dir="2700000" algn="tl">
                    <a:srgbClr val="000000">
                      <a:alpha val="43137"/>
                    </a:srgbClr>
                  </a:outerShdw>
                </a:effectLst>
              </a:rPr>
              <a:t>Education</a:t>
            </a:r>
          </a:p>
          <a:p>
            <a:r>
              <a:rPr lang="en-US" sz="2400" dirty="0" smtClean="0">
                <a:solidFill>
                  <a:srgbClr val="8D021C"/>
                </a:solidFill>
                <a:effectLst>
                  <a:outerShdw blurRad="38100" dist="38100" dir="2700000" algn="tl">
                    <a:srgbClr val="000000">
                      <a:alpha val="43137"/>
                    </a:srgbClr>
                  </a:outerShdw>
                </a:effectLst>
              </a:rPr>
              <a:t>Project Report</a:t>
            </a:r>
            <a:endParaRPr lang="en-US" sz="2400" dirty="0">
              <a:solidFill>
                <a:srgbClr val="8D021C"/>
              </a:solidFill>
              <a:effectLst>
                <a:outerShdw blurRad="38100" dist="38100" dir="2700000" algn="tl">
                  <a:srgbClr val="000000">
                    <a:alpha val="43137"/>
                  </a:srgbClr>
                </a:outerShdw>
              </a:effectLst>
            </a:endParaRPr>
          </a:p>
          <a:p>
            <a:endParaRPr lang="en-US" sz="2800" b="1" dirty="0" smtClean="0">
              <a:solidFill>
                <a:srgbClr val="8D021C"/>
              </a:solidFill>
            </a:endParaRPr>
          </a:p>
          <a:p>
            <a:r>
              <a:rPr lang="en-US" dirty="0" smtClean="0">
                <a:solidFill>
                  <a:srgbClr val="8D021C"/>
                </a:solidFill>
                <a:effectLst>
                  <a:outerShdw blurRad="38100" dist="38100" dir="2700000" algn="tl">
                    <a:srgbClr val="000000">
                      <a:alpha val="43137"/>
                    </a:srgbClr>
                  </a:outerShdw>
                </a:effectLst>
              </a:rPr>
              <a:t>Summary By: Kourosh Meshgi</a:t>
            </a:r>
            <a:endParaRPr lang="en-US" dirty="0">
              <a:solidFill>
                <a:srgbClr val="8D021C"/>
              </a:solidFill>
              <a:effectLst>
                <a:outerShdw blurRad="38100" dist="38100" dir="2700000" algn="tl">
                  <a:srgbClr val="000000">
                    <a:alpha val="43137"/>
                  </a:srgbClr>
                </a:outerShdw>
              </a:effectLst>
            </a:endParaRPr>
          </a:p>
        </p:txBody>
      </p:sp>
      <p:pic>
        <p:nvPicPr>
          <p:cNvPr id="1026" name="Picture 2" descr="D:\Personal Website\v 3.5\files\docs\logo\ku_logo1.png"/>
          <p:cNvPicPr>
            <a:picLocks noChangeAspect="1" noChangeArrowheads="1"/>
          </p:cNvPicPr>
          <p:nvPr/>
        </p:nvPicPr>
        <p:blipFill>
          <a:blip r:embed="rId2">
            <a:extLst>
              <a:ext uri="{BEBA8EAE-BF5A-486C-A8C5-ECC9F3942E4B}">
                <a14:imgProps xmlns:a14="http://schemas.microsoft.com/office/drawing/2010/main">
                  <a14:imgLayer r:embed="rId3">
                    <a14:imgEffect>
                      <a14:artisticPencilGrayscale/>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444208" y="764704"/>
            <a:ext cx="1839850" cy="18398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ikipedia"/>
          <p:cNvPicPr>
            <a:picLocks noChangeAspect="1" noChangeArrowheads="1"/>
          </p:cNvPicPr>
          <p:nvPr/>
        </p:nvPicPr>
        <p:blipFill>
          <a:blip r:embed="rId4">
            <a:duotone>
              <a:prstClr val="black"/>
              <a:srgbClr val="8D021C">
                <a:tint val="45000"/>
                <a:satMod val="400000"/>
              </a:srgbClr>
            </a:duotone>
            <a:extLst>
              <a:ext uri="{BEBA8EAE-BF5A-486C-A8C5-ECC9F3942E4B}">
                <a14:imgProps xmlns:a14="http://schemas.microsoft.com/office/drawing/2010/main">
                  <a14:imgLayer r:embed="rId5">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6501350" y="2528901"/>
            <a:ext cx="1655650" cy="165565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Rectangle 11"/>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
        <p:nvSpPr>
          <p:cNvPr id="13" name="Rectangle 12"/>
          <p:cNvSpPr/>
          <p:nvPr/>
        </p:nvSpPr>
        <p:spPr>
          <a:xfrm>
            <a:off x="216024" y="6453336"/>
            <a:ext cx="2249996" cy="310896"/>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dirty="0">
              <a:solidFill>
                <a:schemeClr val="tx1">
                  <a:lumMod val="85000"/>
                  <a:lumOff val="1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Theme Organizers</a:t>
            </a:r>
            <a:endParaRPr lang="en-US" dirty="0"/>
          </a:p>
        </p:txBody>
      </p:sp>
      <p:sp>
        <p:nvSpPr>
          <p:cNvPr id="3" name="Vertical Text Placeholder 2"/>
          <p:cNvSpPr>
            <a:spLocks noGrp="1"/>
          </p:cNvSpPr>
          <p:nvPr>
            <p:ph type="body" orient="vert" idx="1"/>
          </p:nvPr>
        </p:nvSpPr>
        <p:spPr>
          <a:xfrm>
            <a:off x="35496" y="1600200"/>
            <a:ext cx="6984776" cy="4853135"/>
          </a:xfrm>
        </p:spPr>
        <p:txBody>
          <a:bodyPr vert="horz">
            <a:normAutofit/>
          </a:bodyPr>
          <a:lstStyle/>
          <a:p>
            <a:r>
              <a:rPr lang="en-US" dirty="0"/>
              <a:t>Jonas </a:t>
            </a:r>
            <a:r>
              <a:rPr lang="en-US" dirty="0" err="1"/>
              <a:t>Elslander</a:t>
            </a:r>
            <a:r>
              <a:rPr lang="en-US" dirty="0"/>
              <a:t> (</a:t>
            </a:r>
            <a:r>
              <a:rPr lang="en-US" dirty="0" smtClean="0"/>
              <a:t>Department </a:t>
            </a:r>
            <a:r>
              <a:rPr lang="en-US" dirty="0"/>
              <a:t>of Social Informatics, Graduate School of Informatics, Kyoto University</a:t>
            </a:r>
            <a:r>
              <a:rPr lang="en-US" dirty="0" smtClean="0"/>
              <a:t>)</a:t>
            </a:r>
          </a:p>
          <a:p>
            <a:r>
              <a:rPr lang="en-US" dirty="0"/>
              <a:t>Adam </a:t>
            </a:r>
            <a:r>
              <a:rPr lang="en-US" dirty="0" err="1"/>
              <a:t>Jatowt</a:t>
            </a:r>
            <a:r>
              <a:rPr lang="en-US" dirty="0"/>
              <a:t> (</a:t>
            </a:r>
            <a:r>
              <a:rPr lang="en-US" dirty="0" smtClean="0"/>
              <a:t>Department </a:t>
            </a:r>
            <a:r>
              <a:rPr lang="en-US" dirty="0"/>
              <a:t>of Social Informatics, Graduate School of Informatics, Kyoto University) </a:t>
            </a:r>
            <a:endParaRPr lang="en-US" dirty="0" smtClean="0"/>
          </a:p>
          <a:p>
            <a:r>
              <a:rPr lang="en-US" dirty="0" smtClean="0"/>
              <a:t>Makoto </a:t>
            </a:r>
            <a:r>
              <a:rPr lang="en-US" dirty="0"/>
              <a:t>P. Kato (</a:t>
            </a:r>
            <a:r>
              <a:rPr lang="en-US" dirty="0" smtClean="0"/>
              <a:t>Department </a:t>
            </a:r>
            <a:r>
              <a:rPr lang="en-US" dirty="0"/>
              <a:t>of Social Informatics, Graduate School of Informatics, Kyoto University)</a:t>
            </a:r>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pic>
        <p:nvPicPr>
          <p:cNvPr id="2050" name="Picture 2" descr="Jonas Elslan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6296" y="1412776"/>
            <a:ext cx="1524000" cy="1524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2" name="Picture 4" descr="Adam Jatow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96" y="3140968"/>
            <a:ext cx="1524000" cy="1524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4" name="Picture 6" descr="Kato Mak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296" y="4869160"/>
            <a:ext cx="1524000" cy="1524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28912855"/>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Topic</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pic>
        <p:nvPicPr>
          <p:cNvPr id="3074" name="Picture 2" descr="C:\Users\Kourosh\Desktop\PhotosSDS2012\IMG_985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2656" y="-99391"/>
            <a:ext cx="10477163" cy="6984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40219"/>
      </p:ext>
    </p:extLst>
  </p:cSld>
  <p:clrMapOvr>
    <a:masterClrMapping/>
  </p:clrMapOvr>
  <p:transition spd="slow">
    <p:push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
        <p:nvSpPr>
          <p:cNvPr id="5" name="Rectangle 4"/>
          <p:cNvSpPr/>
          <p:nvPr/>
        </p:nvSpPr>
        <p:spPr>
          <a:xfrm>
            <a:off x="4067944" y="908720"/>
            <a:ext cx="4104456" cy="3096344"/>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4000" b="1" spc="-300" dirty="0" smtClean="0">
                <a:solidFill>
                  <a:srgbClr val="8D021C"/>
                </a:solidFill>
                <a:effectLst>
                  <a:outerShdw blurRad="38100" dist="38100" dir="2700000" algn="tl">
                    <a:srgbClr val="000000">
                      <a:alpha val="43137"/>
                    </a:srgbClr>
                  </a:outerShdw>
                </a:effectLst>
                <a:latin typeface="Arial Black" pitchFamily="34" charset="0"/>
              </a:rPr>
              <a:t>Project Theme</a:t>
            </a:r>
            <a:endParaRPr lang="en-US" sz="4000" b="1" dirty="0" smtClean="0">
              <a:solidFill>
                <a:srgbClr val="8D021C"/>
              </a:solidFill>
              <a:effectLst>
                <a:outerShdw blurRad="38100" dist="38100" dir="2700000" algn="tl">
                  <a:srgbClr val="000000">
                    <a:alpha val="43137"/>
                  </a:srgbClr>
                </a:outerShdw>
              </a:effectLst>
              <a:latin typeface="Arial Black" pitchFamily="34" charset="0"/>
            </a:endParaRPr>
          </a:p>
        </p:txBody>
      </p:sp>
      <p:sp>
        <p:nvSpPr>
          <p:cNvPr id="8" name="Rectangle 7"/>
          <p:cNvSpPr/>
          <p:nvPr/>
        </p:nvSpPr>
        <p:spPr>
          <a:xfrm>
            <a:off x="216024" y="6453336"/>
            <a:ext cx="2249996" cy="310896"/>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dirty="0">
              <a:solidFill>
                <a:schemeClr val="tx1">
                  <a:lumMod val="85000"/>
                  <a:lumOff val="1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Wikipedia for Education</a:t>
            </a:r>
            <a:endParaRPr lang="en-US" dirty="0"/>
          </a:p>
        </p:txBody>
      </p:sp>
      <p:sp>
        <p:nvSpPr>
          <p:cNvPr id="3" name="Vertical Text Placeholder 2"/>
          <p:cNvSpPr>
            <a:spLocks noGrp="1"/>
          </p:cNvSpPr>
          <p:nvPr>
            <p:ph idx="1"/>
          </p:nvPr>
        </p:nvSpPr>
        <p:spPr/>
        <p:txBody>
          <a:bodyPr vert="horz">
            <a:normAutofit/>
          </a:bodyPr>
          <a:lstStyle/>
          <a:p>
            <a:r>
              <a:rPr lang="en-US" dirty="0" smtClean="0"/>
              <a:t>Successful </a:t>
            </a:r>
            <a:r>
              <a:rPr lang="en-US" dirty="0"/>
              <a:t>collaboration of multiple </a:t>
            </a:r>
            <a:r>
              <a:rPr lang="en-US" dirty="0" smtClean="0"/>
              <a:t>users</a:t>
            </a:r>
          </a:p>
          <a:p>
            <a:r>
              <a:rPr lang="en-US" dirty="0"/>
              <a:t>E</a:t>
            </a:r>
            <a:r>
              <a:rPr lang="en-US" dirty="0" smtClean="0"/>
              <a:t>ncyclopedic </a:t>
            </a:r>
            <a:r>
              <a:rPr lang="en-US" dirty="0"/>
              <a:t>body of </a:t>
            </a:r>
            <a:r>
              <a:rPr lang="en-US" dirty="0" smtClean="0"/>
              <a:t>knowledge</a:t>
            </a:r>
          </a:p>
          <a:p>
            <a:pPr lvl="1"/>
            <a:r>
              <a:rPr lang="en-US" dirty="0" smtClean="0"/>
              <a:t>Frequently </a:t>
            </a:r>
            <a:r>
              <a:rPr lang="en-US" dirty="0"/>
              <a:t>visited by </a:t>
            </a:r>
            <a:r>
              <a:rPr lang="en-US" dirty="0" smtClean="0"/>
              <a:t>users</a:t>
            </a:r>
          </a:p>
          <a:p>
            <a:pPr lvl="1"/>
            <a:r>
              <a:rPr lang="en-US" dirty="0"/>
              <a:t>S</a:t>
            </a:r>
            <a:r>
              <a:rPr lang="en-US" dirty="0" smtClean="0"/>
              <a:t>earching </a:t>
            </a:r>
            <a:r>
              <a:rPr lang="en-US" dirty="0"/>
              <a:t>information on </a:t>
            </a:r>
            <a:r>
              <a:rPr lang="en-US" dirty="0" smtClean="0"/>
              <a:t>unknown/difficult topics</a:t>
            </a:r>
          </a:p>
          <a:p>
            <a:pPr lvl="1"/>
            <a:r>
              <a:rPr lang="en-US" dirty="0"/>
              <a:t>S</a:t>
            </a:r>
            <a:r>
              <a:rPr lang="en-US" dirty="0" smtClean="0"/>
              <a:t>atisfactory </a:t>
            </a:r>
            <a:r>
              <a:rPr lang="en-US" dirty="0"/>
              <a:t>level of </a:t>
            </a:r>
            <a:r>
              <a:rPr lang="en-US" dirty="0" smtClean="0"/>
              <a:t>accuracy</a:t>
            </a:r>
          </a:p>
          <a:p>
            <a:r>
              <a:rPr lang="en-US" dirty="0" smtClean="0"/>
              <a:t>Wikipedia </a:t>
            </a:r>
            <a:r>
              <a:rPr lang="en-US" dirty="0"/>
              <a:t>articles are still not useful for learning </a:t>
            </a:r>
            <a:r>
              <a:rPr lang="en-US" dirty="0" smtClean="0"/>
              <a:t>purposes</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Tree>
    <p:extLst>
      <p:ext uri="{BB962C8B-B14F-4D97-AF65-F5344CB8AC3E}">
        <p14:creationId xmlns:p14="http://schemas.microsoft.com/office/powerpoint/2010/main" val="11515878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of Learning from Wikipedia</a:t>
            </a:r>
            <a:endParaRPr lang="en-US" dirty="0"/>
          </a:p>
        </p:txBody>
      </p:sp>
      <p:sp>
        <p:nvSpPr>
          <p:cNvPr id="3" name="Vertical Text Placeholder 2"/>
          <p:cNvSpPr>
            <a:spLocks noGrp="1"/>
          </p:cNvSpPr>
          <p:nvPr>
            <p:ph idx="1"/>
          </p:nvPr>
        </p:nvSpPr>
        <p:spPr/>
        <p:txBody>
          <a:bodyPr vert="horz">
            <a:normAutofit/>
          </a:bodyPr>
          <a:lstStyle/>
          <a:p>
            <a:r>
              <a:rPr lang="en-US" dirty="0" smtClean="0"/>
              <a:t>Complexity</a:t>
            </a:r>
          </a:p>
          <a:p>
            <a:pPr lvl="1"/>
            <a:r>
              <a:rPr lang="en-US" dirty="0" smtClean="0"/>
              <a:t>Lots </a:t>
            </a:r>
            <a:r>
              <a:rPr lang="en-US" dirty="0"/>
              <a:t>of expert </a:t>
            </a:r>
            <a:r>
              <a:rPr lang="en-US" dirty="0" smtClean="0"/>
              <a:t>vocabulary</a:t>
            </a:r>
          </a:p>
          <a:p>
            <a:pPr lvl="1"/>
            <a:r>
              <a:rPr lang="en-US" dirty="0" smtClean="0"/>
              <a:t>Lack </a:t>
            </a:r>
            <a:r>
              <a:rPr lang="en-US" dirty="0"/>
              <a:t>any introduction necessary for non-expert </a:t>
            </a:r>
            <a:r>
              <a:rPr lang="en-US" dirty="0" smtClean="0"/>
              <a:t>users</a:t>
            </a:r>
          </a:p>
          <a:p>
            <a:r>
              <a:rPr lang="en-US" dirty="0" smtClean="0"/>
              <a:t>Navigation for Education</a:t>
            </a:r>
          </a:p>
          <a:p>
            <a:pPr lvl="1"/>
            <a:r>
              <a:rPr lang="en-US" dirty="0" smtClean="0"/>
              <a:t>Links do </a:t>
            </a:r>
            <a:r>
              <a:rPr lang="en-US" dirty="0"/>
              <a:t>not </a:t>
            </a:r>
            <a:r>
              <a:rPr lang="en-US" dirty="0" smtClean="0"/>
              <a:t>show </a:t>
            </a:r>
            <a:r>
              <a:rPr lang="en-US" dirty="0"/>
              <a:t>educational trails </a:t>
            </a:r>
            <a:r>
              <a:rPr lang="en-US" dirty="0" smtClean="0"/>
              <a:t>/structured knowledge</a:t>
            </a:r>
          </a:p>
          <a:p>
            <a:pPr lvl="1"/>
            <a:r>
              <a:rPr lang="en-US" dirty="0"/>
              <a:t>A</a:t>
            </a:r>
            <a:r>
              <a:rPr lang="en-US" dirty="0" smtClean="0"/>
              <a:t>cquiring </a:t>
            </a:r>
            <a:r>
              <a:rPr lang="en-US" dirty="0"/>
              <a:t>information </a:t>
            </a:r>
            <a:r>
              <a:rPr lang="en-US" dirty="0" smtClean="0"/>
              <a:t>step-by-step is difficult</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Tree>
    <p:extLst>
      <p:ext uri="{BB962C8B-B14F-4D97-AF65-F5344CB8AC3E}">
        <p14:creationId xmlns:p14="http://schemas.microsoft.com/office/powerpoint/2010/main" val="30816725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
        <p:nvSpPr>
          <p:cNvPr id="5" name="Rectangle 4"/>
          <p:cNvSpPr/>
          <p:nvPr/>
        </p:nvSpPr>
        <p:spPr>
          <a:xfrm>
            <a:off x="3059832" y="908720"/>
            <a:ext cx="5112568" cy="3096344"/>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4000" b="1" spc="-300" dirty="0" smtClean="0">
                <a:solidFill>
                  <a:srgbClr val="8D021C"/>
                </a:solidFill>
                <a:effectLst>
                  <a:outerShdw blurRad="38100" dist="38100" dir="2700000" algn="tl">
                    <a:srgbClr val="000000">
                      <a:alpha val="43137"/>
                    </a:srgbClr>
                  </a:outerShdw>
                </a:effectLst>
                <a:latin typeface="Arial Black" pitchFamily="34" charset="0"/>
              </a:rPr>
              <a:t>Introductory Talks</a:t>
            </a:r>
            <a:endParaRPr lang="en-US" sz="4000" b="1" dirty="0" smtClean="0">
              <a:solidFill>
                <a:srgbClr val="8D021C"/>
              </a:solidFill>
              <a:effectLst>
                <a:outerShdw blurRad="38100" dist="38100" dir="2700000" algn="tl">
                  <a:srgbClr val="000000">
                    <a:alpha val="43137"/>
                  </a:srgbClr>
                </a:outerShdw>
              </a:effectLst>
              <a:latin typeface="Arial Black" pitchFamily="34" charset="0"/>
            </a:endParaRPr>
          </a:p>
        </p:txBody>
      </p:sp>
      <p:sp>
        <p:nvSpPr>
          <p:cNvPr id="7" name="Rectangle 6"/>
          <p:cNvSpPr/>
          <p:nvPr/>
        </p:nvSpPr>
        <p:spPr>
          <a:xfrm>
            <a:off x="216024" y="6453336"/>
            <a:ext cx="2249996" cy="310896"/>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dirty="0">
              <a:solidFill>
                <a:schemeClr val="tx1">
                  <a:lumMod val="85000"/>
                  <a:lumOff val="1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Problems in Wikipedia from Learning Viewpoint (1/2)</a:t>
            </a:r>
            <a:endParaRPr lang="en-US" dirty="0"/>
          </a:p>
        </p:txBody>
      </p:sp>
      <p:sp>
        <p:nvSpPr>
          <p:cNvPr id="3" name="Vertical Text Placeholder 2"/>
          <p:cNvSpPr>
            <a:spLocks noGrp="1"/>
          </p:cNvSpPr>
          <p:nvPr>
            <p:ph type="body" orient="vert" idx="1"/>
          </p:nvPr>
        </p:nvSpPr>
        <p:spPr/>
        <p:txBody>
          <a:bodyPr vert="horz">
            <a:normAutofit fontScale="92500" lnSpcReduction="20000"/>
          </a:bodyPr>
          <a:lstStyle/>
          <a:p>
            <a:pPr marL="514350" indent="-514350">
              <a:buAutoNum type="arabicPeriod"/>
            </a:pPr>
            <a:r>
              <a:rPr lang="en-US" dirty="0" smtClean="0"/>
              <a:t>Articles on difficult topics are often poorly comprehensible</a:t>
            </a:r>
          </a:p>
          <a:p>
            <a:pPr lvl="1"/>
            <a:r>
              <a:rPr lang="en-US" dirty="0" smtClean="0"/>
              <a:t>Lots of Expert vocabulary and lack of introduction necessary for non-expert users</a:t>
            </a:r>
          </a:p>
          <a:p>
            <a:pPr lvl="1"/>
            <a:r>
              <a:rPr lang="en-US" dirty="0" err="1" smtClean="0"/>
              <a:t>e.g</a:t>
            </a:r>
            <a:r>
              <a:rPr lang="en-US" dirty="0"/>
              <a:t>: “</a:t>
            </a:r>
            <a:r>
              <a:rPr lang="en-US" i="1" dirty="0"/>
              <a:t>In carbohydrate chemistry, an </a:t>
            </a:r>
            <a:r>
              <a:rPr lang="en-US" i="1" dirty="0" err="1"/>
              <a:t>anomer</a:t>
            </a:r>
            <a:r>
              <a:rPr lang="en-US" i="1" dirty="0"/>
              <a:t> is a special type of </a:t>
            </a:r>
            <a:r>
              <a:rPr lang="en-US" i="1" dirty="0" err="1"/>
              <a:t>epimer</a:t>
            </a:r>
            <a:r>
              <a:rPr lang="en-US" i="1" dirty="0"/>
              <a:t>. It is one of two stereoisomers of a cyclic saccharide that differs only in its configuration at the </a:t>
            </a:r>
            <a:r>
              <a:rPr lang="en-US" i="1" dirty="0" err="1"/>
              <a:t>hemiacetal</a:t>
            </a:r>
            <a:r>
              <a:rPr lang="en-US" i="1" dirty="0"/>
              <a:t> or </a:t>
            </a:r>
            <a:r>
              <a:rPr lang="en-US" i="1" dirty="0" err="1"/>
              <a:t>hemiketal</a:t>
            </a:r>
            <a:r>
              <a:rPr lang="en-US" i="1" dirty="0"/>
              <a:t> carbon, also called the </a:t>
            </a:r>
            <a:r>
              <a:rPr lang="en-US" i="1" dirty="0" err="1"/>
              <a:t>anomeric</a:t>
            </a:r>
            <a:r>
              <a:rPr lang="en-US" i="1" dirty="0"/>
              <a:t> carbon.[1] </a:t>
            </a:r>
            <a:r>
              <a:rPr lang="en-US" i="1" dirty="0" err="1"/>
              <a:t>Anomerization</a:t>
            </a:r>
            <a:r>
              <a:rPr lang="en-US" i="1" dirty="0"/>
              <a:t> is the process of conversion of one </a:t>
            </a:r>
            <a:r>
              <a:rPr lang="en-US" i="1" dirty="0" err="1"/>
              <a:t>anomer</a:t>
            </a:r>
            <a:r>
              <a:rPr lang="en-US" i="1" dirty="0"/>
              <a:t> to the other. </a:t>
            </a:r>
            <a:r>
              <a:rPr lang="en-US" i="1" dirty="0" err="1"/>
              <a:t>Anomerization</a:t>
            </a:r>
            <a:r>
              <a:rPr lang="en-US" i="1" dirty="0"/>
              <a:t> is the </a:t>
            </a:r>
            <a:r>
              <a:rPr lang="en-US" i="1" dirty="0" err="1"/>
              <a:t>anomeric</a:t>
            </a:r>
            <a:r>
              <a:rPr lang="en-US" i="1" dirty="0"/>
              <a:t> analogue of </a:t>
            </a:r>
            <a:r>
              <a:rPr lang="en-US" i="1" dirty="0" smtClean="0"/>
              <a:t>epimerization…</a:t>
            </a:r>
            <a:r>
              <a:rPr lang="en-US" dirty="0" smtClean="0"/>
              <a:t>”</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Tree>
    <p:extLst>
      <p:ext uri="{BB962C8B-B14F-4D97-AF65-F5344CB8AC3E}">
        <p14:creationId xmlns:p14="http://schemas.microsoft.com/office/powerpoint/2010/main" val="7832045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that Lacks </a:t>
            </a:r>
            <a:r>
              <a:rPr lang="en-US" dirty="0" err="1" smtClean="0"/>
              <a:t>Conceret</a:t>
            </a:r>
            <a:r>
              <a:rPr lang="en-US" dirty="0" smtClean="0"/>
              <a:t> Language</a:t>
            </a:r>
            <a:endParaRPr lang="en-US" dirty="0"/>
          </a:p>
        </p:txBody>
      </p:sp>
      <p:sp>
        <p:nvSpPr>
          <p:cNvPr id="3" name="Vertical Text Placeholder 2"/>
          <p:cNvSpPr>
            <a:spLocks noGrp="1"/>
          </p:cNvSpPr>
          <p:nvPr>
            <p:ph type="body" orient="vert" idx="1"/>
          </p:nvPr>
        </p:nvSpPr>
        <p:spPr/>
        <p:txBody>
          <a:bodyPr vert="horz">
            <a:normAutofit fontScale="77500" lnSpcReduction="20000"/>
          </a:bodyPr>
          <a:lstStyle/>
          <a:p>
            <a:r>
              <a:rPr lang="en-US" dirty="0" smtClean="0"/>
              <a:t>Wikipedia</a:t>
            </a:r>
            <a:r>
              <a:rPr lang="en-US" dirty="0"/>
              <a:t>: “</a:t>
            </a:r>
            <a:r>
              <a:rPr lang="en-US" i="1" dirty="0"/>
              <a:t>Parkinson's disease affects movement, producing motor symptoms.[1] Non-motor symptoms, which include autonomic dysfunction, neuropsychiatric problems (mood, cognition, behavior or thought alterations), and sensory and sleep difficulties, are also </a:t>
            </a:r>
            <a:r>
              <a:rPr lang="en-US" i="1" dirty="0" smtClean="0"/>
              <a:t>common…</a:t>
            </a:r>
            <a:r>
              <a:rPr lang="en-US" dirty="0" smtClean="0"/>
              <a:t>”</a:t>
            </a:r>
          </a:p>
          <a:p>
            <a:r>
              <a:rPr lang="en-US" dirty="0" smtClean="0"/>
              <a:t>Other Ref: “</a:t>
            </a:r>
            <a:r>
              <a:rPr lang="en-US" i="1" dirty="0"/>
              <a:t>Patient will begin to notice early signs of Parkinson's. These may include mild shaking or tremors in one limb. Patients may experience occasional loss of </a:t>
            </a:r>
            <a:r>
              <a:rPr lang="en-US" i="1" dirty="0" smtClean="0"/>
              <a:t>balance. Patient </a:t>
            </a:r>
            <a:r>
              <a:rPr lang="en-US" i="1" dirty="0"/>
              <a:t>may begin to experience symptoms on both sides of their body. Shaking may regularly occur in all limbs. Uncontrollable shaking affects patient's ability to walk, stand, and maintain balance. Patient may encounter difficulty handling otherwise simple </a:t>
            </a:r>
            <a:r>
              <a:rPr lang="en-US" i="1" dirty="0" smtClean="0"/>
              <a:t>tasks...</a:t>
            </a:r>
            <a:r>
              <a:rPr lang="en-US" dirty="0" smtClean="0"/>
              <a:t>”</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Tree>
    <p:extLst>
      <p:ext uri="{BB962C8B-B14F-4D97-AF65-F5344CB8AC3E}">
        <p14:creationId xmlns:p14="http://schemas.microsoft.com/office/powerpoint/2010/main" val="18805273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Example</a:t>
            </a:r>
            <a:endParaRPr lang="en-US" dirty="0"/>
          </a:p>
        </p:txBody>
      </p:sp>
      <p:sp>
        <p:nvSpPr>
          <p:cNvPr id="3" name="Vertical Text Placeholder 2"/>
          <p:cNvSpPr>
            <a:spLocks noGrp="1"/>
          </p:cNvSpPr>
          <p:nvPr>
            <p:ph type="body" orient="vert" idx="1"/>
          </p:nvPr>
        </p:nvSpPr>
        <p:spPr/>
        <p:txBody>
          <a:bodyPr vert="horz"/>
          <a:lstStyle/>
          <a:p>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09250"/>
            <a:ext cx="9396535" cy="5448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05273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Problems in Wikipedia from Learning Viewpoint </a:t>
            </a:r>
            <a:r>
              <a:rPr lang="en-US" dirty="0" smtClean="0"/>
              <a:t>(2/2</a:t>
            </a:r>
            <a:r>
              <a:rPr lang="en-US" dirty="0"/>
              <a:t>)</a:t>
            </a:r>
          </a:p>
        </p:txBody>
      </p:sp>
      <p:sp>
        <p:nvSpPr>
          <p:cNvPr id="3" name="Vertical Text Placeholder 2"/>
          <p:cNvSpPr>
            <a:spLocks noGrp="1"/>
          </p:cNvSpPr>
          <p:nvPr>
            <p:ph type="body" orient="vert" idx="1"/>
          </p:nvPr>
        </p:nvSpPr>
        <p:spPr>
          <a:xfrm>
            <a:off x="457200" y="1600200"/>
            <a:ext cx="8507288" cy="4997152"/>
          </a:xfrm>
        </p:spPr>
        <p:txBody>
          <a:bodyPr vert="horz">
            <a:normAutofit lnSpcReduction="10000"/>
          </a:bodyPr>
          <a:lstStyle/>
          <a:p>
            <a:pPr marL="0" indent="0">
              <a:buNone/>
            </a:pPr>
            <a:r>
              <a:rPr lang="en-US" dirty="0" smtClean="0"/>
              <a:t>2. Lack of educational trails or structured knowledge for users</a:t>
            </a:r>
          </a:p>
          <a:p>
            <a:pPr lvl="1"/>
            <a:r>
              <a:rPr lang="en-US" dirty="0" smtClean="0"/>
              <a:t>Difficult to assimilate knowledge step by step</a:t>
            </a:r>
          </a:p>
          <a:p>
            <a:pPr lvl="1"/>
            <a:r>
              <a:rPr lang="en-US" dirty="0" smtClean="0"/>
              <a:t>Difficult to navigate Wikipedia</a:t>
            </a:r>
          </a:p>
          <a:p>
            <a:pPr lvl="2"/>
            <a:r>
              <a:rPr lang="en-US" dirty="0" smtClean="0"/>
              <a:t>Easy to lose viewpoints or the sense of relation</a:t>
            </a:r>
          </a:p>
          <a:p>
            <a:pPr marL="0" indent="0">
              <a:buNone/>
            </a:pPr>
            <a:r>
              <a:rPr lang="en-US" dirty="0" smtClean="0"/>
              <a:t>3. Difficulty in extracting higher level knowledge such as comprehension of different entities/topics or their relations</a:t>
            </a:r>
          </a:p>
          <a:p>
            <a:pPr lvl="1"/>
            <a:r>
              <a:rPr lang="en-US" dirty="0" err="1" smtClean="0"/>
              <a:t>e.g</a:t>
            </a:r>
            <a:r>
              <a:rPr lang="en-US" dirty="0" smtClean="0"/>
              <a:t>: comparing political, social and economical impact of World War I and World War II</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Tree>
    <p:extLst>
      <p:ext uri="{BB962C8B-B14F-4D97-AF65-F5344CB8AC3E}">
        <p14:creationId xmlns:p14="http://schemas.microsoft.com/office/powerpoint/2010/main" val="18805273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Contents</a:t>
            </a:r>
            <a:endParaRPr lang="en-US" dirty="0"/>
          </a:p>
        </p:txBody>
      </p:sp>
      <p:sp>
        <p:nvSpPr>
          <p:cNvPr id="3" name="Vertical Text Placeholder 2"/>
          <p:cNvSpPr>
            <a:spLocks noGrp="1"/>
          </p:cNvSpPr>
          <p:nvPr>
            <p:ph type="body" orient="vert" idx="1"/>
          </p:nvPr>
        </p:nvSpPr>
        <p:spPr/>
        <p:txBody>
          <a:bodyPr vert="horz"/>
          <a:lstStyle/>
          <a:p>
            <a:r>
              <a:rPr lang="en-US" dirty="0" smtClean="0"/>
              <a:t>School Information</a:t>
            </a:r>
          </a:p>
          <a:p>
            <a:r>
              <a:rPr lang="en-US" dirty="0" smtClean="0"/>
              <a:t>Workshop: Design Thinking</a:t>
            </a:r>
          </a:p>
          <a:p>
            <a:r>
              <a:rPr lang="en-US" dirty="0" smtClean="0"/>
              <a:t>Workshop: Brainstorming</a:t>
            </a:r>
          </a:p>
          <a:p>
            <a:r>
              <a:rPr lang="en-US" dirty="0" smtClean="0"/>
              <a:t>Project Theme </a:t>
            </a:r>
          </a:p>
          <a:p>
            <a:r>
              <a:rPr lang="en-US" dirty="0" smtClean="0"/>
              <a:t>Introductory Presentations</a:t>
            </a:r>
          </a:p>
          <a:p>
            <a:r>
              <a:rPr lang="en-US" dirty="0" smtClean="0"/>
              <a:t>Project Progress</a:t>
            </a:r>
          </a:p>
          <a:p>
            <a:r>
              <a:rPr lang="en-US" dirty="0" smtClean="0"/>
              <a:t>Deliverables</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Wikipedia and Learning</a:t>
            </a:r>
            <a:endParaRPr lang="en-US" dirty="0"/>
          </a:p>
        </p:txBody>
      </p:sp>
      <p:sp>
        <p:nvSpPr>
          <p:cNvPr id="3" name="Vertical Text Placeholder 2"/>
          <p:cNvSpPr>
            <a:spLocks noGrp="1"/>
          </p:cNvSpPr>
          <p:nvPr>
            <p:ph type="body" orient="vert" idx="1"/>
          </p:nvPr>
        </p:nvSpPr>
        <p:spPr/>
        <p:txBody>
          <a:bodyPr vert="horz"/>
          <a:lstStyle/>
          <a:p>
            <a:r>
              <a:rPr lang="en-US" dirty="0" smtClean="0"/>
              <a:t>Encyclopedic character</a:t>
            </a:r>
          </a:p>
          <a:p>
            <a:pPr lvl="1"/>
            <a:r>
              <a:rPr lang="en-US" dirty="0" smtClean="0"/>
              <a:t>Good for checking particular information (e.g. one on concrete entity or a specific aspect thereof)</a:t>
            </a:r>
          </a:p>
          <a:p>
            <a:pPr lvl="1"/>
            <a:r>
              <a:rPr lang="en-US" dirty="0" smtClean="0"/>
              <a:t>Not effective for cross-topic or associative learning</a:t>
            </a:r>
          </a:p>
          <a:p>
            <a:r>
              <a:rPr lang="en-US" dirty="0" smtClean="0"/>
              <a:t>Collaborative Editing</a:t>
            </a:r>
          </a:p>
          <a:p>
            <a:pPr lvl="1"/>
            <a:r>
              <a:rPr lang="en-US" dirty="0" smtClean="0"/>
              <a:t>“Expert-corrects-expert” situation</a:t>
            </a:r>
          </a:p>
          <a:p>
            <a:pPr lvl="1"/>
            <a:r>
              <a:rPr lang="en-US" dirty="0" smtClean="0"/>
              <a:t>Accuracy and correctness are preferred over simplicity, generalizing and teaching</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Tree>
    <p:extLst>
      <p:ext uri="{BB962C8B-B14F-4D97-AF65-F5344CB8AC3E}">
        <p14:creationId xmlns:p14="http://schemas.microsoft.com/office/powerpoint/2010/main" val="18805273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Users</a:t>
            </a:r>
            <a:endParaRPr lang="en-US" dirty="0"/>
          </a:p>
        </p:txBody>
      </p:sp>
      <p:sp>
        <p:nvSpPr>
          <p:cNvPr id="3" name="Vertical Text Placeholder 2"/>
          <p:cNvSpPr>
            <a:spLocks noGrp="1"/>
          </p:cNvSpPr>
          <p:nvPr>
            <p:ph type="body" orient="vert" idx="1"/>
          </p:nvPr>
        </p:nvSpPr>
        <p:spPr/>
        <p:txBody>
          <a:bodyPr vert="horz">
            <a:normAutofit fontScale="92500" lnSpcReduction="20000"/>
          </a:bodyPr>
          <a:lstStyle/>
          <a:p>
            <a:r>
              <a:rPr lang="en-US" dirty="0" smtClean="0"/>
              <a:t>Average internet users is not an expert!</a:t>
            </a:r>
          </a:p>
          <a:p>
            <a:r>
              <a:rPr lang="en-US" dirty="0" smtClean="0"/>
              <a:t>Many users have problems with understanding of reading material</a:t>
            </a:r>
          </a:p>
          <a:p>
            <a:pPr lvl="1"/>
            <a:r>
              <a:rPr lang="en-US" dirty="0" smtClean="0"/>
              <a:t>e.g. about 21% of the adult population in USA have low literacy skills, defined as reading at the 6 grade or less</a:t>
            </a:r>
          </a:p>
          <a:p>
            <a:pPr lvl="1"/>
            <a:r>
              <a:rPr lang="en-US" dirty="0" smtClean="0"/>
              <a:t>Another 27% have limited literacy ability, defined as lacking general reading and numeric proficiency to function adequately in society</a:t>
            </a:r>
          </a:p>
          <a:p>
            <a:r>
              <a:rPr lang="en-US" dirty="0" smtClean="0"/>
              <a:t>In addition, for many Wikipedia users English may not be the first language</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Tree>
    <p:extLst>
      <p:ext uri="{BB962C8B-B14F-4D97-AF65-F5344CB8AC3E}">
        <p14:creationId xmlns:p14="http://schemas.microsoft.com/office/powerpoint/2010/main" val="39681748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
        <p:nvSpPr>
          <p:cNvPr id="2" name="Title 1"/>
          <p:cNvSpPr>
            <a:spLocks noGrp="1"/>
          </p:cNvSpPr>
          <p:nvPr>
            <p:ph type="title"/>
          </p:nvPr>
        </p:nvSpPr>
        <p:spPr/>
        <p:txBody>
          <a:bodyPr/>
          <a:lstStyle/>
          <a:p>
            <a:r>
              <a:rPr lang="en-US" dirty="0" smtClean="0"/>
              <a:t>Readability Measures: Syntactic Metrics</a:t>
            </a:r>
            <a:endParaRPr lang="en-US" dirty="0"/>
          </a:p>
        </p:txBody>
      </p:sp>
      <p:sp>
        <p:nvSpPr>
          <p:cNvPr id="3" name="Vertical Text Placeholder 2"/>
          <p:cNvSpPr>
            <a:spLocks noGrp="1"/>
          </p:cNvSpPr>
          <p:nvPr>
            <p:ph type="body" orient="vert" idx="1"/>
          </p:nvPr>
        </p:nvSpPr>
        <p:spPr>
          <a:xfrm>
            <a:off x="457200" y="1340768"/>
            <a:ext cx="8229600" cy="5688632"/>
          </a:xfrm>
        </p:spPr>
        <p:txBody>
          <a:bodyPr vert="horz">
            <a:normAutofit fontScale="70000" lnSpcReduction="20000"/>
          </a:bodyPr>
          <a:lstStyle/>
          <a:p>
            <a:r>
              <a:rPr lang="en-US" dirty="0" err="1" smtClean="0"/>
              <a:t>Flesch</a:t>
            </a:r>
            <a:r>
              <a:rPr lang="en-US" dirty="0" smtClean="0"/>
              <a:t> Reading Ease (FRE)</a:t>
            </a:r>
          </a:p>
          <a:p>
            <a:pPr lvl="1"/>
            <a:r>
              <a:rPr lang="en-US" dirty="0" smtClean="0"/>
              <a:t>206.876 – 1.015 ASL – 84.6 ASW</a:t>
            </a:r>
          </a:p>
          <a:p>
            <a:pPr lvl="1"/>
            <a:r>
              <a:rPr lang="en-US" dirty="0" smtClean="0"/>
              <a:t>ASL: Average # of </a:t>
            </a:r>
            <a:r>
              <a:rPr lang="en-US" dirty="0" smtClean="0">
                <a:solidFill>
                  <a:srgbClr val="FFFF00"/>
                </a:solidFill>
              </a:rPr>
              <a:t>syllabus per word</a:t>
            </a:r>
          </a:p>
          <a:p>
            <a:pPr lvl="1"/>
            <a:r>
              <a:rPr lang="en-US" dirty="0" smtClean="0"/>
              <a:t>ASW: Average # of </a:t>
            </a:r>
            <a:r>
              <a:rPr lang="en-US" dirty="0" smtClean="0">
                <a:solidFill>
                  <a:srgbClr val="FFFF00"/>
                </a:solidFill>
              </a:rPr>
              <a:t>words per sentence</a:t>
            </a:r>
          </a:p>
          <a:p>
            <a:r>
              <a:rPr lang="en-US" dirty="0" smtClean="0"/>
              <a:t>Automated Readability Index (ARI)</a:t>
            </a:r>
          </a:p>
          <a:p>
            <a:pPr lvl="1"/>
            <a:r>
              <a:rPr lang="en-US" dirty="0" smtClean="0"/>
              <a:t>4.71(C/W) +0.5(W/S)-21.43</a:t>
            </a:r>
          </a:p>
          <a:p>
            <a:pPr lvl="1"/>
            <a:r>
              <a:rPr lang="en-US" dirty="0" smtClean="0"/>
              <a:t>C: # of </a:t>
            </a:r>
            <a:r>
              <a:rPr lang="en-US" dirty="0">
                <a:solidFill>
                  <a:srgbClr val="FFFF00"/>
                </a:solidFill>
              </a:rPr>
              <a:t>c</a:t>
            </a:r>
            <a:r>
              <a:rPr lang="en-US" dirty="0" smtClean="0">
                <a:solidFill>
                  <a:srgbClr val="FFFF00"/>
                </a:solidFill>
              </a:rPr>
              <a:t>haracters</a:t>
            </a:r>
          </a:p>
          <a:p>
            <a:pPr lvl="1"/>
            <a:r>
              <a:rPr lang="en-US" dirty="0" smtClean="0"/>
              <a:t>W: # of </a:t>
            </a:r>
            <a:r>
              <a:rPr lang="en-US" dirty="0" smtClean="0">
                <a:solidFill>
                  <a:srgbClr val="FFFF00"/>
                </a:solidFill>
              </a:rPr>
              <a:t>words</a:t>
            </a:r>
          </a:p>
          <a:p>
            <a:pPr lvl="1"/>
            <a:r>
              <a:rPr lang="en-US" dirty="0" smtClean="0"/>
              <a:t>S: # of </a:t>
            </a:r>
            <a:r>
              <a:rPr lang="en-US" dirty="0" smtClean="0">
                <a:solidFill>
                  <a:srgbClr val="FFFF00"/>
                </a:solidFill>
              </a:rPr>
              <a:t>sentences</a:t>
            </a:r>
          </a:p>
          <a:p>
            <a:r>
              <a:rPr lang="en-US" dirty="0" smtClean="0"/>
              <a:t>Coleman </a:t>
            </a:r>
            <a:r>
              <a:rPr lang="en-US" dirty="0" err="1" smtClean="0"/>
              <a:t>Liau</a:t>
            </a:r>
            <a:r>
              <a:rPr lang="en-US" dirty="0" smtClean="0"/>
              <a:t> Index (CLI)</a:t>
            </a:r>
          </a:p>
          <a:p>
            <a:pPr lvl="1"/>
            <a:r>
              <a:rPr lang="en-US" dirty="0" smtClean="0"/>
              <a:t>0.0588L – 0.296S – 15.8</a:t>
            </a:r>
          </a:p>
          <a:p>
            <a:pPr lvl="1"/>
            <a:r>
              <a:rPr lang="en-US" dirty="0" smtClean="0"/>
              <a:t>L: Average # of </a:t>
            </a:r>
            <a:r>
              <a:rPr lang="en-US" dirty="0" smtClean="0">
                <a:solidFill>
                  <a:srgbClr val="FFFF00"/>
                </a:solidFill>
              </a:rPr>
              <a:t>letters per 100 words</a:t>
            </a:r>
          </a:p>
          <a:p>
            <a:pPr lvl="1"/>
            <a:r>
              <a:rPr lang="en-US" dirty="0" smtClean="0"/>
              <a:t>S: Average # of </a:t>
            </a:r>
            <a:r>
              <a:rPr lang="en-US" dirty="0" smtClean="0">
                <a:solidFill>
                  <a:srgbClr val="FFFF00"/>
                </a:solidFill>
              </a:rPr>
              <a:t>sentence per 100 words</a:t>
            </a:r>
          </a:p>
          <a:p>
            <a:r>
              <a:rPr lang="en-US" dirty="0" smtClean="0"/>
              <a:t>New Dale-</a:t>
            </a:r>
            <a:r>
              <a:rPr lang="en-US" dirty="0" err="1" smtClean="0"/>
              <a:t>Chall</a:t>
            </a:r>
            <a:r>
              <a:rPr lang="en-US" dirty="0" smtClean="0"/>
              <a:t> Formula (NDC)</a:t>
            </a:r>
          </a:p>
          <a:p>
            <a:pPr lvl="1"/>
            <a:r>
              <a:rPr lang="en-US" dirty="0" smtClean="0"/>
              <a:t>A combination of </a:t>
            </a:r>
            <a:r>
              <a:rPr lang="en-US" dirty="0" smtClean="0">
                <a:solidFill>
                  <a:srgbClr val="FFFF00"/>
                </a:solidFill>
              </a:rPr>
              <a:t>syntactic</a:t>
            </a:r>
            <a:r>
              <a:rPr lang="en-US" dirty="0" smtClean="0"/>
              <a:t> and </a:t>
            </a:r>
            <a:r>
              <a:rPr lang="en-US" dirty="0" smtClean="0">
                <a:solidFill>
                  <a:srgbClr val="FFFF00"/>
                </a:solidFill>
              </a:rPr>
              <a:t>popularity-based</a:t>
            </a:r>
            <a:r>
              <a:rPr lang="en-US" dirty="0" smtClean="0"/>
              <a:t> formulas</a:t>
            </a:r>
          </a:p>
          <a:p>
            <a:pPr lvl="1"/>
            <a:r>
              <a:rPr lang="en-US" dirty="0" smtClean="0"/>
              <a:t>Considers both the average </a:t>
            </a:r>
            <a:r>
              <a:rPr lang="en-US" dirty="0" smtClean="0">
                <a:solidFill>
                  <a:srgbClr val="FFFF00"/>
                </a:solidFill>
              </a:rPr>
              <a:t>sentence length</a:t>
            </a:r>
            <a:r>
              <a:rPr lang="en-US" dirty="0" smtClean="0"/>
              <a:t> and the # of </a:t>
            </a:r>
            <a:r>
              <a:rPr lang="en-US" dirty="0" smtClean="0">
                <a:solidFill>
                  <a:srgbClr val="FFFF00"/>
                </a:solidFill>
              </a:rPr>
              <a:t>difficult words</a:t>
            </a:r>
          </a:p>
          <a:p>
            <a:pPr lvl="2"/>
            <a:r>
              <a:rPr lang="en-US" dirty="0" smtClean="0"/>
              <a:t>Difficult words: not a member of </a:t>
            </a:r>
            <a:r>
              <a:rPr lang="en-US" dirty="0" smtClean="0">
                <a:hlinkClick r:id="rId2"/>
              </a:rPr>
              <a:t>3,000 common words</a:t>
            </a:r>
            <a:r>
              <a:rPr lang="en-US" dirty="0" smtClean="0"/>
              <a:t> fixed list</a:t>
            </a:r>
            <a:endParaRPr lang="en-US" dirty="0"/>
          </a:p>
        </p:txBody>
      </p:sp>
    </p:spTree>
    <p:extLst>
      <p:ext uri="{BB962C8B-B14F-4D97-AF65-F5344CB8AC3E}">
        <p14:creationId xmlns:p14="http://schemas.microsoft.com/office/powerpoint/2010/main" val="39681748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Rest of Introductory Material</a:t>
            </a:r>
            <a:endParaRPr lang="en-US" dirty="0"/>
          </a:p>
        </p:txBody>
      </p:sp>
      <p:sp>
        <p:nvSpPr>
          <p:cNvPr id="3" name="Vertical Text Placeholder 2"/>
          <p:cNvSpPr>
            <a:spLocks noGrp="1"/>
          </p:cNvSpPr>
          <p:nvPr>
            <p:ph type="body" orient="vert" idx="1"/>
          </p:nvPr>
        </p:nvSpPr>
        <p:spPr/>
        <p:txBody>
          <a:bodyPr vert="horz"/>
          <a:lstStyle/>
          <a:p>
            <a:r>
              <a:rPr lang="en-US" dirty="0" smtClean="0"/>
              <a:t>To be filled soon</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Tree>
    <p:extLst>
      <p:ext uri="{BB962C8B-B14F-4D97-AF65-F5344CB8AC3E}">
        <p14:creationId xmlns:p14="http://schemas.microsoft.com/office/powerpoint/2010/main" val="18805273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p:cNvPr>
          <p:cNvPicPr>
            <a:picLocks noChangeAspect="1"/>
          </p:cNvPicPr>
          <p:nvPr/>
        </p:nvPicPr>
        <p:blipFill>
          <a:blip r:embed="rId3"/>
          <a:stretch>
            <a:fillRect/>
          </a:stretch>
        </p:blipFill>
        <p:spPr>
          <a:xfrm>
            <a:off x="1447800" y="6553200"/>
            <a:ext cx="1016000" cy="190500"/>
          </a:xfrm>
          <a:prstGeom prst="rect">
            <a:avLst/>
          </a:prstGeom>
        </p:spPr>
      </p:pic>
      <p:sp>
        <p:nvSpPr>
          <p:cNvPr id="4" name="Rectangle 3"/>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
        <p:nvSpPr>
          <p:cNvPr id="5" name="Rectangle 4"/>
          <p:cNvSpPr/>
          <p:nvPr/>
        </p:nvSpPr>
        <p:spPr>
          <a:xfrm>
            <a:off x="3419872" y="908720"/>
            <a:ext cx="4824536" cy="3096344"/>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4000" b="1" spc="-300" dirty="0" smtClean="0">
                <a:solidFill>
                  <a:srgbClr val="8D021C"/>
                </a:solidFill>
                <a:effectLst>
                  <a:outerShdw blurRad="38100" dist="38100" dir="2700000" algn="tl">
                    <a:srgbClr val="000000">
                      <a:alpha val="43137"/>
                    </a:srgbClr>
                  </a:outerShdw>
                </a:effectLst>
                <a:latin typeface="Arial Black" pitchFamily="34" charset="0"/>
              </a:rPr>
              <a:t>Project Progress</a:t>
            </a:r>
            <a:endParaRPr lang="en-US" sz="4000" b="1" dirty="0" smtClean="0">
              <a:solidFill>
                <a:srgbClr val="8D021C"/>
              </a:solidFill>
              <a:effectLst>
                <a:outerShdw blurRad="38100" dist="38100" dir="2700000" algn="tl">
                  <a:srgbClr val="000000">
                    <a:alpha val="43137"/>
                  </a:srgbClr>
                </a:outerShdw>
              </a:effectLst>
              <a:latin typeface="Arial Black" pitchFamily="34" charset="0"/>
            </a:endParaRPr>
          </a:p>
        </p:txBody>
      </p:sp>
      <p:sp>
        <p:nvSpPr>
          <p:cNvPr id="8" name="Rectangle 7"/>
          <p:cNvSpPr/>
          <p:nvPr/>
        </p:nvSpPr>
        <p:spPr>
          <a:xfrm>
            <a:off x="216024" y="6453336"/>
            <a:ext cx="2249996" cy="310896"/>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dirty="0">
              <a:solidFill>
                <a:schemeClr val="tx1">
                  <a:lumMod val="85000"/>
                  <a:lumOff val="1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Progress Outline:</a:t>
            </a:r>
            <a:endParaRPr lang="en-US" dirty="0"/>
          </a:p>
        </p:txBody>
      </p:sp>
      <p:sp>
        <p:nvSpPr>
          <p:cNvPr id="3" name="Vertical Text Placeholder 2"/>
          <p:cNvSpPr>
            <a:spLocks noGrp="1"/>
          </p:cNvSpPr>
          <p:nvPr>
            <p:ph idx="1"/>
          </p:nvPr>
        </p:nvSpPr>
        <p:spPr>
          <a:xfrm>
            <a:off x="457200" y="1600200"/>
            <a:ext cx="8229600" cy="4853136"/>
          </a:xfrm>
        </p:spPr>
        <p:txBody>
          <a:bodyPr vert="horz">
            <a:normAutofit fontScale="92500" lnSpcReduction="20000"/>
          </a:bodyPr>
          <a:lstStyle/>
          <a:p>
            <a:r>
              <a:rPr lang="en-US" dirty="0" smtClean="0"/>
              <a:t>Design Research &amp; Inspiration</a:t>
            </a:r>
          </a:p>
          <a:p>
            <a:pPr lvl="1"/>
            <a:r>
              <a:rPr lang="en-US" dirty="0" smtClean="0"/>
              <a:t>Brain Storming on SWOT Matrix</a:t>
            </a:r>
          </a:p>
          <a:p>
            <a:pPr lvl="1"/>
            <a:r>
              <a:rPr lang="en-US" dirty="0" smtClean="0"/>
              <a:t>Defining Stakeholders</a:t>
            </a:r>
          </a:p>
          <a:p>
            <a:r>
              <a:rPr lang="en-US" dirty="0" smtClean="0"/>
              <a:t>Reframing: Needs &amp; Insights</a:t>
            </a:r>
          </a:p>
          <a:p>
            <a:pPr lvl="1"/>
            <a:r>
              <a:rPr lang="en-US" dirty="0" smtClean="0"/>
              <a:t>Brain Storming  on Desirables</a:t>
            </a:r>
          </a:p>
          <a:p>
            <a:r>
              <a:rPr lang="en-US" dirty="0" smtClean="0"/>
              <a:t>Ideate</a:t>
            </a:r>
          </a:p>
          <a:p>
            <a:pPr lvl="1"/>
            <a:r>
              <a:rPr lang="en-US" dirty="0" smtClean="0"/>
              <a:t>Design Direction</a:t>
            </a:r>
          </a:p>
          <a:p>
            <a:pPr lvl="1"/>
            <a:r>
              <a:rPr lang="en-US" dirty="0" smtClean="0"/>
              <a:t>Feedback</a:t>
            </a:r>
          </a:p>
          <a:p>
            <a:r>
              <a:rPr lang="en-US" dirty="0" smtClean="0"/>
              <a:t>Prototyping &amp; Testing</a:t>
            </a:r>
          </a:p>
          <a:p>
            <a:pPr lvl="1"/>
            <a:r>
              <a:rPr lang="en-US" dirty="0" smtClean="0"/>
              <a:t>Materialization of Design</a:t>
            </a:r>
          </a:p>
          <a:p>
            <a:pPr lvl="1"/>
            <a:r>
              <a:rPr lang="en-US" dirty="0" smtClean="0"/>
              <a:t>Discussion </a:t>
            </a:r>
          </a:p>
          <a:p>
            <a:pPr lvl="1"/>
            <a:endParaRPr lang="en-US" dirty="0" smtClean="0"/>
          </a:p>
          <a:p>
            <a:endParaRPr lang="en-US" dirty="0" smtClean="0"/>
          </a:p>
          <a:p>
            <a:endParaRPr lang="en-US" dirty="0" smtClean="0"/>
          </a:p>
          <a:p>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Tree>
    <p:extLst>
      <p:ext uri="{BB962C8B-B14F-4D97-AF65-F5344CB8AC3E}">
        <p14:creationId xmlns:p14="http://schemas.microsoft.com/office/powerpoint/2010/main" val="26218957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Design </a:t>
            </a:r>
            <a:r>
              <a:rPr lang="en-US" dirty="0" err="1" smtClean="0"/>
              <a:t>Research:SWOT</a:t>
            </a:r>
            <a:r>
              <a:rPr lang="en-US" dirty="0" smtClean="0"/>
              <a:t> Matrix Brainstorming</a:t>
            </a:r>
            <a:endParaRPr lang="en-US" dirty="0"/>
          </a:p>
        </p:txBody>
      </p:sp>
      <p:sp>
        <p:nvSpPr>
          <p:cNvPr id="3" name="Vertical Text Placeholder 2"/>
          <p:cNvSpPr>
            <a:spLocks noGrp="1"/>
          </p:cNvSpPr>
          <p:nvPr>
            <p:ph idx="1"/>
          </p:nvPr>
        </p:nvSpPr>
        <p:spPr>
          <a:xfrm>
            <a:off x="457200" y="1600200"/>
            <a:ext cx="3826768" cy="5141168"/>
          </a:xfrm>
        </p:spPr>
        <p:txBody>
          <a:bodyPr vert="horz">
            <a:normAutofit lnSpcReduction="10000"/>
          </a:bodyPr>
          <a:lstStyle/>
          <a:p>
            <a:r>
              <a:rPr lang="en-US" dirty="0" smtClean="0"/>
              <a:t>Problem: RE-design</a:t>
            </a:r>
          </a:p>
          <a:p>
            <a:endParaRPr lang="en-US" dirty="0" smtClean="0"/>
          </a:p>
          <a:p>
            <a:r>
              <a:rPr lang="en-US" dirty="0" smtClean="0"/>
              <a:t>SWOT Matrix</a:t>
            </a:r>
          </a:p>
          <a:p>
            <a:pPr lvl="1"/>
            <a:r>
              <a:rPr lang="en-US" dirty="0" smtClean="0"/>
              <a:t>Strengths</a:t>
            </a:r>
          </a:p>
          <a:p>
            <a:pPr lvl="1"/>
            <a:r>
              <a:rPr lang="en-US" dirty="0" smtClean="0"/>
              <a:t>Weaknesses</a:t>
            </a:r>
          </a:p>
          <a:p>
            <a:pPr lvl="1"/>
            <a:r>
              <a:rPr lang="en-US" dirty="0" smtClean="0"/>
              <a:t>Opportunities</a:t>
            </a:r>
          </a:p>
          <a:p>
            <a:pPr lvl="1"/>
            <a:r>
              <a:rPr lang="en-US" dirty="0" smtClean="0"/>
              <a:t>Threats</a:t>
            </a:r>
          </a:p>
          <a:p>
            <a:pPr lvl="1"/>
            <a:endParaRPr lang="en-US" dirty="0"/>
          </a:p>
          <a:p>
            <a:r>
              <a:rPr lang="en-US" dirty="0" smtClean="0"/>
              <a:t>Needs to Define Stakeholders</a:t>
            </a:r>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
        <p:nvSpPr>
          <p:cNvPr id="5" name="Vertical Text Placeholder 2"/>
          <p:cNvSpPr txBox="1">
            <a:spLocks/>
          </p:cNvSpPr>
          <p:nvPr/>
        </p:nvSpPr>
        <p:spPr>
          <a:xfrm>
            <a:off x="4499992" y="1556792"/>
            <a:ext cx="4644008" cy="5141168"/>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Brainstorming</a:t>
            </a:r>
          </a:p>
          <a:p>
            <a:pPr lvl="1"/>
            <a:r>
              <a:rPr lang="en-US" dirty="0" smtClean="0"/>
              <a:t>Events</a:t>
            </a:r>
          </a:p>
          <a:p>
            <a:pPr lvl="1"/>
            <a:r>
              <a:rPr lang="en-US" dirty="0" smtClean="0"/>
              <a:t>Experiences</a:t>
            </a:r>
          </a:p>
          <a:p>
            <a:pPr lvl="1"/>
            <a:r>
              <a:rPr lang="en-US" dirty="0" smtClean="0"/>
              <a:t>Domain Knowledge</a:t>
            </a:r>
          </a:p>
          <a:p>
            <a:pPr lvl="1"/>
            <a:r>
              <a:rPr lang="en-US" dirty="0" smtClean="0"/>
              <a:t>Feelings</a:t>
            </a:r>
          </a:p>
          <a:p>
            <a:pPr lvl="1"/>
            <a:r>
              <a:rPr lang="en-US" dirty="0" smtClean="0"/>
              <a:t>Motivations</a:t>
            </a:r>
          </a:p>
          <a:p>
            <a:pPr lvl="1"/>
            <a:r>
              <a:rPr lang="en-US" dirty="0" smtClean="0"/>
              <a:t>Both Feasible &amp; Wild Ideas</a:t>
            </a:r>
          </a:p>
          <a:p>
            <a:pPr lvl="1"/>
            <a:r>
              <a:rPr lang="en-US" dirty="0" smtClean="0"/>
              <a:t>Hopes</a:t>
            </a:r>
          </a:p>
          <a:p>
            <a:pPr lvl="1"/>
            <a:r>
              <a:rPr lang="en-US" dirty="0" smtClean="0"/>
              <a:t>Behaviors</a:t>
            </a:r>
          </a:p>
          <a:p>
            <a:pPr lvl="1"/>
            <a:r>
              <a:rPr lang="en-US" dirty="0" smtClean="0"/>
              <a:t>Aspirations</a:t>
            </a:r>
          </a:p>
          <a:p>
            <a:pPr lvl="1"/>
            <a:r>
              <a:rPr lang="en-US" dirty="0" smtClean="0"/>
              <a:t>Needs</a:t>
            </a:r>
          </a:p>
        </p:txBody>
      </p:sp>
    </p:spTree>
    <p:extLst>
      <p:ext uri="{BB962C8B-B14F-4D97-AF65-F5344CB8AC3E}">
        <p14:creationId xmlns:p14="http://schemas.microsoft.com/office/powerpoint/2010/main" val="20517708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Stakeholders (Regarding Education)</a:t>
            </a:r>
            <a:endParaRPr lang="en-US" dirty="0"/>
          </a:p>
        </p:txBody>
      </p:sp>
      <p:sp>
        <p:nvSpPr>
          <p:cNvPr id="3" name="Vertical Text Placeholder 2"/>
          <p:cNvSpPr>
            <a:spLocks noGrp="1"/>
          </p:cNvSpPr>
          <p:nvPr>
            <p:ph idx="1"/>
          </p:nvPr>
        </p:nvSpPr>
        <p:spPr>
          <a:xfrm>
            <a:off x="457200" y="1340768"/>
            <a:ext cx="8686800" cy="5688632"/>
          </a:xfrm>
        </p:spPr>
        <p:txBody>
          <a:bodyPr vert="horz">
            <a:normAutofit fontScale="85000" lnSpcReduction="20000"/>
          </a:bodyPr>
          <a:lstStyle/>
          <a:p>
            <a:r>
              <a:rPr lang="en-US" dirty="0" smtClean="0"/>
              <a:t>Students with Bad Teachers</a:t>
            </a:r>
          </a:p>
          <a:p>
            <a:r>
              <a:rPr lang="en-US" dirty="0" smtClean="0"/>
              <a:t>Students who Want To Learn Deeply</a:t>
            </a:r>
          </a:p>
          <a:p>
            <a:r>
              <a:rPr lang="en-US" dirty="0" smtClean="0"/>
              <a:t>Students near Deadlines, Examination Nights, Panic Mode!</a:t>
            </a:r>
          </a:p>
          <a:p>
            <a:r>
              <a:rPr lang="en-US" dirty="0" smtClean="0"/>
              <a:t>Students who are Good in IT</a:t>
            </a:r>
          </a:p>
          <a:p>
            <a:r>
              <a:rPr lang="en-US" dirty="0" smtClean="0"/>
              <a:t>Students who Have No Idea About the Topic, Explorers</a:t>
            </a:r>
          </a:p>
          <a:p>
            <a:r>
              <a:rPr lang="en-US" dirty="0" smtClean="0"/>
              <a:t>Primary School Students who Want to Conduct “Free Research”</a:t>
            </a:r>
          </a:p>
          <a:p>
            <a:r>
              <a:rPr lang="en-US" dirty="0" smtClean="0"/>
              <a:t>Students with Bad Economic Situations</a:t>
            </a:r>
          </a:p>
          <a:p>
            <a:r>
              <a:rPr lang="en-US" dirty="0" smtClean="0"/>
              <a:t>PhD Students want to Understand Something from Another Major e.g. </a:t>
            </a:r>
            <a:r>
              <a:rPr lang="en-US" dirty="0" err="1" smtClean="0"/>
              <a:t>Socialogy</a:t>
            </a:r>
            <a:r>
              <a:rPr lang="en-US" dirty="0" smtClean="0"/>
              <a:t> Students looking for Mathematical Tool</a:t>
            </a:r>
          </a:p>
          <a:p>
            <a:r>
              <a:rPr lang="en-US" dirty="0" smtClean="0"/>
              <a:t>“Know It All” Children, Curious</a:t>
            </a:r>
          </a:p>
          <a:p>
            <a:r>
              <a:rPr lang="en-US" dirty="0" smtClean="0"/>
              <a:t>Elderly People</a:t>
            </a:r>
          </a:p>
          <a:p>
            <a:r>
              <a:rPr lang="en-US" dirty="0" smtClean="0"/>
              <a:t>In-Home Education Guys</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Tree>
    <p:extLst>
      <p:ext uri="{BB962C8B-B14F-4D97-AF65-F5344CB8AC3E}">
        <p14:creationId xmlns:p14="http://schemas.microsoft.com/office/powerpoint/2010/main" val="3651360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a:t>
            </a:r>
            <a:endParaRPr lang="en-US" dirty="0"/>
          </a:p>
        </p:txBody>
      </p:sp>
      <p:sp>
        <p:nvSpPr>
          <p:cNvPr id="3" name="Vertical Text Placeholder 2"/>
          <p:cNvSpPr>
            <a:spLocks noGrp="1"/>
          </p:cNvSpPr>
          <p:nvPr>
            <p:ph type="body" orient="vert" idx="1"/>
          </p:nvPr>
        </p:nvSpPr>
        <p:spPr/>
        <p:txBody>
          <a:bodyPr vert="horz"/>
          <a:lstStyle/>
          <a:p>
            <a:r>
              <a:rPr lang="en-US" dirty="0" smtClean="0"/>
              <a:t>a</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315416"/>
            <a:ext cx="9243966"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a:off x="4326707" y="332656"/>
            <a:ext cx="1" cy="6120680"/>
          </a:xfrm>
          <a:prstGeom prst="line">
            <a:avLst/>
          </a:prstGeom>
          <a:ln w="63500">
            <a:solidFill>
              <a:srgbClr val="8D021C"/>
            </a:solidFill>
            <a:prstDash val="dash"/>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395536" y="3212976"/>
            <a:ext cx="8208912" cy="0"/>
          </a:xfrm>
          <a:prstGeom prst="line">
            <a:avLst/>
          </a:prstGeom>
          <a:ln w="63500">
            <a:solidFill>
              <a:srgbClr val="8D021C"/>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736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Strengths:</a:t>
            </a:r>
            <a:endParaRPr lang="en-US" dirty="0"/>
          </a:p>
        </p:txBody>
      </p:sp>
      <p:sp>
        <p:nvSpPr>
          <p:cNvPr id="3" name="Vertical Text Placeholder 2"/>
          <p:cNvSpPr>
            <a:spLocks noGrp="1"/>
          </p:cNvSpPr>
          <p:nvPr>
            <p:ph sz="half" idx="1"/>
          </p:nvPr>
        </p:nvSpPr>
        <p:spPr>
          <a:xfrm>
            <a:off x="0" y="1340768"/>
            <a:ext cx="3347864" cy="5400600"/>
          </a:xfrm>
        </p:spPr>
        <p:txBody>
          <a:bodyPr vert="horz">
            <a:normAutofit fontScale="92500" lnSpcReduction="10000"/>
          </a:bodyPr>
          <a:lstStyle/>
          <a:p>
            <a:r>
              <a:rPr lang="en-US" sz="2400" dirty="0" smtClean="0"/>
              <a:t>Easy, No Barrier</a:t>
            </a:r>
          </a:p>
          <a:p>
            <a:r>
              <a:rPr lang="en-US" sz="2400" dirty="0" smtClean="0"/>
              <a:t>No Downtime</a:t>
            </a:r>
          </a:p>
          <a:p>
            <a:r>
              <a:rPr lang="en-US" sz="2400" dirty="0" smtClean="0"/>
              <a:t>Changeable</a:t>
            </a:r>
          </a:p>
          <a:p>
            <a:r>
              <a:rPr lang="en-US" sz="2400" dirty="0" smtClean="0"/>
              <a:t>Famous Paper, Survey, Tutorial Citation</a:t>
            </a:r>
          </a:p>
          <a:p>
            <a:r>
              <a:rPr lang="en-US" sz="2400" dirty="0" smtClean="0"/>
              <a:t>Similar Languages</a:t>
            </a:r>
          </a:p>
          <a:p>
            <a:r>
              <a:rPr lang="en-US" sz="2400" dirty="0" smtClean="0"/>
              <a:t>In-document Search</a:t>
            </a:r>
          </a:p>
          <a:p>
            <a:r>
              <a:rPr lang="en-US" sz="2400" dirty="0" smtClean="0"/>
              <a:t>Ranked on Top of Search Results</a:t>
            </a:r>
          </a:p>
          <a:p>
            <a:r>
              <a:rPr lang="en-US" sz="2400" dirty="0" smtClean="0"/>
              <a:t>Good Reference Citation to External Links</a:t>
            </a:r>
          </a:p>
          <a:p>
            <a:r>
              <a:rPr lang="en-US" sz="2400" dirty="0" smtClean="0"/>
              <a:t>Confidence That I Can Learn</a:t>
            </a:r>
          </a:p>
          <a:p>
            <a:r>
              <a:rPr lang="en-US" sz="2400" dirty="0" smtClean="0"/>
              <a:t>Interdisciplinary Cross-Reference</a:t>
            </a:r>
            <a:endParaRPr lang="en-US" sz="2400"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
        <p:nvSpPr>
          <p:cNvPr id="7" name="Vertical Text Placeholder 2"/>
          <p:cNvSpPr>
            <a:spLocks noGrp="1"/>
          </p:cNvSpPr>
          <p:nvPr>
            <p:ph sz="half" idx="1"/>
          </p:nvPr>
        </p:nvSpPr>
        <p:spPr>
          <a:xfrm>
            <a:off x="3203848" y="1340768"/>
            <a:ext cx="3131840" cy="5400600"/>
          </a:xfrm>
        </p:spPr>
        <p:txBody>
          <a:bodyPr vert="horz">
            <a:normAutofit fontScale="77500" lnSpcReduction="20000"/>
          </a:bodyPr>
          <a:lstStyle/>
          <a:p>
            <a:r>
              <a:rPr lang="en-US" dirty="0" smtClean="0"/>
              <a:t>Same Standardized Design</a:t>
            </a:r>
          </a:p>
          <a:p>
            <a:r>
              <a:rPr lang="en-US" dirty="0" smtClean="0"/>
              <a:t>Point of View Citation Section</a:t>
            </a:r>
          </a:p>
          <a:p>
            <a:r>
              <a:rPr lang="en-US" dirty="0" smtClean="0"/>
              <a:t>Good Starting Point of Research</a:t>
            </a:r>
          </a:p>
          <a:p>
            <a:r>
              <a:rPr lang="en-US" dirty="0" smtClean="0"/>
              <a:t>HTML Enabled, Can use Tags</a:t>
            </a:r>
          </a:p>
          <a:p>
            <a:r>
              <a:rPr lang="en-US" dirty="0" smtClean="0"/>
              <a:t>Understandable</a:t>
            </a:r>
          </a:p>
          <a:p>
            <a:r>
              <a:rPr lang="en-US" dirty="0" smtClean="0"/>
              <a:t>Dictionary</a:t>
            </a:r>
          </a:p>
          <a:p>
            <a:r>
              <a:rPr lang="en-US" dirty="0" err="1" smtClean="0"/>
              <a:t>Wiktionary</a:t>
            </a:r>
            <a:endParaRPr lang="en-US" dirty="0" smtClean="0"/>
          </a:p>
          <a:p>
            <a:r>
              <a:rPr lang="en-US" dirty="0" smtClean="0"/>
              <a:t>Interlinked</a:t>
            </a:r>
          </a:p>
          <a:p>
            <a:r>
              <a:rPr lang="en-US" dirty="0" smtClean="0"/>
              <a:t>Reliable</a:t>
            </a:r>
          </a:p>
          <a:p>
            <a:r>
              <a:rPr lang="en-US" dirty="0" smtClean="0"/>
              <a:t>Lots of Stuff</a:t>
            </a:r>
          </a:p>
          <a:p>
            <a:r>
              <a:rPr lang="en-US" dirty="0" smtClean="0"/>
              <a:t>Credibility, Everyone Knows About It</a:t>
            </a:r>
          </a:p>
          <a:p>
            <a:endParaRPr lang="en-US" dirty="0"/>
          </a:p>
        </p:txBody>
      </p:sp>
      <p:sp>
        <p:nvSpPr>
          <p:cNvPr id="8" name="Vertical Text Placeholder 2"/>
          <p:cNvSpPr>
            <a:spLocks noGrp="1"/>
          </p:cNvSpPr>
          <p:nvPr>
            <p:ph sz="half" idx="1"/>
          </p:nvPr>
        </p:nvSpPr>
        <p:spPr>
          <a:xfrm>
            <a:off x="5976664" y="1340768"/>
            <a:ext cx="3131840" cy="5400600"/>
          </a:xfrm>
        </p:spPr>
        <p:txBody>
          <a:bodyPr vert="horz">
            <a:normAutofit fontScale="77500" lnSpcReduction="20000"/>
          </a:bodyPr>
          <a:lstStyle/>
          <a:p>
            <a:r>
              <a:rPr lang="en-US" dirty="0" smtClean="0"/>
              <a:t>Famous Problem Solutions e.g. The Birthday Problem</a:t>
            </a:r>
          </a:p>
          <a:p>
            <a:r>
              <a:rPr lang="en-US" dirty="0" smtClean="0"/>
              <a:t>Up-to-Date</a:t>
            </a:r>
          </a:p>
          <a:p>
            <a:r>
              <a:rPr lang="en-US" dirty="0" smtClean="0"/>
              <a:t>Understanding World</a:t>
            </a:r>
          </a:p>
          <a:p>
            <a:r>
              <a:rPr lang="en-US" dirty="0" smtClean="0"/>
              <a:t>Searchable</a:t>
            </a:r>
          </a:p>
          <a:p>
            <a:r>
              <a:rPr lang="en-US" dirty="0" smtClean="0"/>
              <a:t>Free</a:t>
            </a:r>
          </a:p>
          <a:p>
            <a:r>
              <a:rPr lang="en-US" dirty="0" smtClean="0"/>
              <a:t>Unique Format</a:t>
            </a:r>
          </a:p>
          <a:p>
            <a:r>
              <a:rPr lang="en-US" dirty="0" smtClean="0"/>
              <a:t>Introductory to State-of-the-Art</a:t>
            </a:r>
          </a:p>
          <a:p>
            <a:r>
              <a:rPr lang="en-US" dirty="0" smtClean="0"/>
              <a:t>Fast</a:t>
            </a:r>
          </a:p>
          <a:p>
            <a:r>
              <a:rPr lang="en-US" dirty="0" smtClean="0"/>
              <a:t>Crowd Sourcing, Power of Collaboration</a:t>
            </a:r>
          </a:p>
          <a:p>
            <a:r>
              <a:rPr lang="en-US" dirty="0" smtClean="0"/>
              <a:t>Scientific Citation</a:t>
            </a:r>
          </a:p>
          <a:p>
            <a:r>
              <a:rPr lang="en-US" dirty="0" smtClean="0"/>
              <a:t>Multi Lingual</a:t>
            </a:r>
            <a:endParaRPr lang="en-US" dirty="0"/>
          </a:p>
        </p:txBody>
      </p:sp>
    </p:spTree>
    <p:extLst>
      <p:ext uri="{BB962C8B-B14F-4D97-AF65-F5344CB8AC3E}">
        <p14:creationId xmlns:p14="http://schemas.microsoft.com/office/powerpoint/2010/main" val="4256919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
        <p:nvSpPr>
          <p:cNvPr id="4" name="Rectangle 3"/>
          <p:cNvSpPr/>
          <p:nvPr/>
        </p:nvSpPr>
        <p:spPr>
          <a:xfrm>
            <a:off x="3563888" y="908720"/>
            <a:ext cx="4608512" cy="3096344"/>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4000" b="1" spc="-300" dirty="0" smtClean="0">
                <a:solidFill>
                  <a:srgbClr val="8D021C"/>
                </a:solidFill>
                <a:effectLst>
                  <a:outerShdw blurRad="38100" dist="38100" dir="2700000" algn="tl">
                    <a:srgbClr val="000000">
                      <a:alpha val="43137"/>
                    </a:srgbClr>
                  </a:outerShdw>
                </a:effectLst>
                <a:latin typeface="Arial Black" pitchFamily="34" charset="0"/>
              </a:rPr>
              <a:t>School Info</a:t>
            </a:r>
            <a:endParaRPr lang="en-US" sz="4000" b="1" dirty="0" smtClean="0">
              <a:solidFill>
                <a:srgbClr val="8D021C"/>
              </a:solidFill>
              <a:effectLst>
                <a:outerShdw blurRad="38100" dist="38100" dir="2700000" algn="tl">
                  <a:srgbClr val="000000">
                    <a:alpha val="43137"/>
                  </a:srgbClr>
                </a:outerShdw>
              </a:effectLst>
              <a:latin typeface="Arial Black" pitchFamily="34" charset="0"/>
            </a:endParaRPr>
          </a:p>
        </p:txBody>
      </p:sp>
      <p:sp>
        <p:nvSpPr>
          <p:cNvPr id="6" name="Rectangle 5"/>
          <p:cNvSpPr/>
          <p:nvPr/>
        </p:nvSpPr>
        <p:spPr>
          <a:xfrm>
            <a:off x="216024" y="6453336"/>
            <a:ext cx="2249996" cy="310896"/>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dirty="0">
              <a:solidFill>
                <a:schemeClr val="tx1">
                  <a:lumMod val="85000"/>
                  <a:lumOff val="1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Weaknesses:</a:t>
            </a:r>
            <a:endParaRPr lang="en-US" dirty="0"/>
          </a:p>
        </p:txBody>
      </p:sp>
      <p:sp>
        <p:nvSpPr>
          <p:cNvPr id="3" name="Vertical Text Placeholder 2"/>
          <p:cNvSpPr>
            <a:spLocks noGrp="1"/>
          </p:cNvSpPr>
          <p:nvPr>
            <p:ph sz="half" idx="1"/>
          </p:nvPr>
        </p:nvSpPr>
        <p:spPr>
          <a:xfrm>
            <a:off x="0" y="1340768"/>
            <a:ext cx="3347864" cy="5400600"/>
          </a:xfrm>
        </p:spPr>
        <p:txBody>
          <a:bodyPr vert="horz">
            <a:normAutofit fontScale="92500" lnSpcReduction="10000"/>
          </a:bodyPr>
          <a:lstStyle/>
          <a:p>
            <a:r>
              <a:rPr lang="en-US" sz="2400" dirty="0" smtClean="0"/>
              <a:t>People Don’t Trust Wikipedia in their own Language</a:t>
            </a:r>
          </a:p>
          <a:p>
            <a:r>
              <a:rPr lang="en-US" sz="2400" dirty="0" smtClean="0"/>
              <a:t>Bad Edit Tools</a:t>
            </a:r>
          </a:p>
          <a:p>
            <a:r>
              <a:rPr lang="en-US" sz="2400" dirty="0" smtClean="0"/>
              <a:t>Lack of Article Smoothness</a:t>
            </a:r>
          </a:p>
          <a:p>
            <a:r>
              <a:rPr lang="en-US" sz="2400" dirty="0" smtClean="0"/>
              <a:t>One Perspective</a:t>
            </a:r>
          </a:p>
          <a:p>
            <a:r>
              <a:rPr lang="en-US" sz="2400" dirty="0" smtClean="0"/>
              <a:t>No Education Paths, Sequences for Learning</a:t>
            </a:r>
          </a:p>
          <a:p>
            <a:r>
              <a:rPr lang="en-US" sz="2400" dirty="0" smtClean="0"/>
              <a:t>Difficult To Get Feedback</a:t>
            </a:r>
          </a:p>
          <a:p>
            <a:r>
              <a:rPr lang="en-US" sz="2400" dirty="0" smtClean="0"/>
              <a:t>Lack of Example</a:t>
            </a:r>
          </a:p>
          <a:p>
            <a:r>
              <a:rPr lang="en-US" sz="2400" dirty="0" smtClean="0"/>
              <a:t>QA </a:t>
            </a:r>
            <a:r>
              <a:rPr lang="en-US" sz="2400" dirty="0"/>
              <a:t>Forum are not Usable for Ordinary Users, Answers are </a:t>
            </a:r>
            <a:r>
              <a:rPr lang="en-US" sz="2400" dirty="0" smtClean="0"/>
              <a:t>Geeky</a:t>
            </a:r>
          </a:p>
          <a:p>
            <a:endParaRPr lang="en-US" sz="2400" dirty="0" smtClean="0"/>
          </a:p>
          <a:p>
            <a:endParaRPr lang="en-US" sz="2400"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
        <p:nvSpPr>
          <p:cNvPr id="7" name="Vertical Text Placeholder 2"/>
          <p:cNvSpPr>
            <a:spLocks noGrp="1"/>
          </p:cNvSpPr>
          <p:nvPr>
            <p:ph sz="half" idx="1"/>
          </p:nvPr>
        </p:nvSpPr>
        <p:spPr>
          <a:xfrm>
            <a:off x="3203848" y="1340768"/>
            <a:ext cx="3131840" cy="5616624"/>
          </a:xfrm>
        </p:spPr>
        <p:txBody>
          <a:bodyPr vert="horz">
            <a:normAutofit fontScale="77500" lnSpcReduction="20000"/>
          </a:bodyPr>
          <a:lstStyle/>
          <a:p>
            <a:r>
              <a:rPr lang="en-US" dirty="0" smtClean="0"/>
              <a:t>No Information on Pre-requisite Knowledge For an Article</a:t>
            </a:r>
          </a:p>
          <a:p>
            <a:r>
              <a:rPr lang="en-US" dirty="0" smtClean="0"/>
              <a:t>Difficult Dialogue with Some Collaborators</a:t>
            </a:r>
          </a:p>
          <a:p>
            <a:r>
              <a:rPr lang="en-US" dirty="0" smtClean="0"/>
              <a:t>Noisy Hierarchical Structure, Low Supervision</a:t>
            </a:r>
          </a:p>
          <a:p>
            <a:r>
              <a:rPr lang="en-US" dirty="0" smtClean="0"/>
              <a:t>Don’t Do it in Groups</a:t>
            </a:r>
          </a:p>
          <a:p>
            <a:r>
              <a:rPr lang="en-US" dirty="0" smtClean="0"/>
              <a:t>Don’t Feel I can Edit as a Student</a:t>
            </a:r>
          </a:p>
          <a:p>
            <a:r>
              <a:rPr lang="en-US" dirty="0" smtClean="0"/>
              <a:t>Try to be Neutral which is Sometimes Boring</a:t>
            </a:r>
          </a:p>
          <a:p>
            <a:r>
              <a:rPr lang="en-US" dirty="0"/>
              <a:t>No Dynamic Image Embedding</a:t>
            </a:r>
          </a:p>
          <a:p>
            <a:endParaRPr lang="en-US" dirty="0" smtClean="0"/>
          </a:p>
        </p:txBody>
      </p:sp>
      <p:sp>
        <p:nvSpPr>
          <p:cNvPr id="8" name="Vertical Text Placeholder 2"/>
          <p:cNvSpPr>
            <a:spLocks noGrp="1"/>
          </p:cNvSpPr>
          <p:nvPr>
            <p:ph sz="half" idx="1"/>
          </p:nvPr>
        </p:nvSpPr>
        <p:spPr>
          <a:xfrm>
            <a:off x="5976664" y="1340768"/>
            <a:ext cx="3131840" cy="5400600"/>
          </a:xfrm>
        </p:spPr>
        <p:txBody>
          <a:bodyPr vert="horz">
            <a:normAutofit fontScale="77500" lnSpcReduction="20000"/>
          </a:bodyPr>
          <a:lstStyle/>
          <a:p>
            <a:r>
              <a:rPr lang="en-US" dirty="0" smtClean="0"/>
              <a:t>No Categorization of Article Complexity</a:t>
            </a:r>
          </a:p>
          <a:p>
            <a:r>
              <a:rPr lang="en-US" dirty="0" smtClean="0"/>
              <a:t>No Information about What is Important in the Page</a:t>
            </a:r>
          </a:p>
          <a:p>
            <a:r>
              <a:rPr lang="en-US" dirty="0" smtClean="0"/>
              <a:t>Too Difficult Vocabulary</a:t>
            </a:r>
          </a:p>
          <a:p>
            <a:r>
              <a:rPr lang="en-US" dirty="0" smtClean="0"/>
              <a:t>No Target of Article, Just Shooting Info</a:t>
            </a:r>
          </a:p>
          <a:p>
            <a:r>
              <a:rPr lang="en-US" dirty="0" smtClean="0"/>
              <a:t>Challenges of Editors to Push their own Way of Thinking</a:t>
            </a:r>
          </a:p>
          <a:p>
            <a:r>
              <a:rPr lang="en-US" dirty="0" smtClean="0"/>
              <a:t>No User Feedbacks</a:t>
            </a:r>
          </a:p>
          <a:p>
            <a:r>
              <a:rPr lang="en-US" dirty="0" smtClean="0"/>
              <a:t>No Concrete Example of Abstract Concepts</a:t>
            </a:r>
          </a:p>
          <a:p>
            <a:r>
              <a:rPr lang="en-US" dirty="0" smtClean="0"/>
              <a:t>No Video Embedding</a:t>
            </a:r>
          </a:p>
          <a:p>
            <a:r>
              <a:rPr lang="en-US" dirty="0"/>
              <a:t>Too Much Details</a:t>
            </a:r>
          </a:p>
          <a:p>
            <a:endParaRPr lang="en-US" dirty="0"/>
          </a:p>
        </p:txBody>
      </p:sp>
    </p:spTree>
    <p:extLst>
      <p:ext uri="{BB962C8B-B14F-4D97-AF65-F5344CB8AC3E}">
        <p14:creationId xmlns:p14="http://schemas.microsoft.com/office/powerpoint/2010/main" val="5527813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Weaknesses: (</a:t>
            </a:r>
            <a:r>
              <a:rPr lang="en-US" dirty="0" err="1" smtClean="0"/>
              <a:t>cntd</a:t>
            </a:r>
            <a:r>
              <a:rPr lang="en-US" dirty="0" smtClean="0"/>
              <a:t>.)</a:t>
            </a:r>
            <a:endParaRPr lang="en-US" dirty="0"/>
          </a:p>
        </p:txBody>
      </p:sp>
      <p:sp>
        <p:nvSpPr>
          <p:cNvPr id="3" name="Vertical Text Placeholder 2"/>
          <p:cNvSpPr>
            <a:spLocks noGrp="1"/>
          </p:cNvSpPr>
          <p:nvPr>
            <p:ph sz="half" idx="1"/>
          </p:nvPr>
        </p:nvSpPr>
        <p:spPr>
          <a:xfrm>
            <a:off x="0" y="1340768"/>
            <a:ext cx="3347864" cy="5400600"/>
          </a:xfrm>
        </p:spPr>
        <p:txBody>
          <a:bodyPr vert="horz">
            <a:normAutofit fontScale="92500" lnSpcReduction="20000"/>
          </a:bodyPr>
          <a:lstStyle/>
          <a:p>
            <a:r>
              <a:rPr lang="en-US" sz="2400" dirty="0" smtClean="0"/>
              <a:t>New Ideas Cannot be Introduced, No Future Works Directions, Just Facts, Need a Place to Shoot Visions and Raw Ideas</a:t>
            </a:r>
          </a:p>
          <a:p>
            <a:r>
              <a:rPr lang="en-US" sz="2400" dirty="0" smtClean="0"/>
              <a:t>Many Links, Which One I shall Follow?</a:t>
            </a:r>
          </a:p>
          <a:p>
            <a:r>
              <a:rPr lang="en-US" sz="2400" dirty="0" smtClean="0"/>
              <a:t>Not Individualized</a:t>
            </a:r>
          </a:p>
          <a:p>
            <a:r>
              <a:rPr lang="en-US" sz="2400" dirty="0" smtClean="0"/>
              <a:t>Prone to Fake Articles, Hoax Attacks, …</a:t>
            </a:r>
          </a:p>
          <a:p>
            <a:r>
              <a:rPr lang="en-US" sz="2400" dirty="0" smtClean="0"/>
              <a:t>Precise but Long Sentences</a:t>
            </a:r>
          </a:p>
          <a:p>
            <a:r>
              <a:rPr lang="en-US" sz="2400" dirty="0" smtClean="0"/>
              <a:t>We don’t Know Who Edited the Page</a:t>
            </a:r>
          </a:p>
          <a:p>
            <a:r>
              <a:rPr lang="en-US" sz="2400" dirty="0" smtClean="0"/>
              <a:t>Bad User Interface</a:t>
            </a:r>
          </a:p>
          <a:p>
            <a:r>
              <a:rPr lang="en-US" sz="2400" dirty="0" smtClean="0"/>
              <a:t>Static Pages</a:t>
            </a:r>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
        <p:nvSpPr>
          <p:cNvPr id="7" name="Vertical Text Placeholder 2"/>
          <p:cNvSpPr>
            <a:spLocks noGrp="1"/>
          </p:cNvSpPr>
          <p:nvPr>
            <p:ph sz="half" idx="1"/>
          </p:nvPr>
        </p:nvSpPr>
        <p:spPr>
          <a:xfrm>
            <a:off x="3203848" y="1340768"/>
            <a:ext cx="3131840" cy="5616624"/>
          </a:xfrm>
        </p:spPr>
        <p:txBody>
          <a:bodyPr vert="horz">
            <a:normAutofit fontScale="77500" lnSpcReduction="20000"/>
          </a:bodyPr>
          <a:lstStyle/>
          <a:p>
            <a:r>
              <a:rPr lang="en-US" dirty="0" smtClean="0"/>
              <a:t>Not Having Favorite Playlist to Share a Path of Articles to others</a:t>
            </a:r>
          </a:p>
          <a:p>
            <a:r>
              <a:rPr lang="en-US" dirty="0" smtClean="0"/>
              <a:t>Need Refinement in Finding Certain Specific Stuff</a:t>
            </a:r>
          </a:p>
          <a:p>
            <a:r>
              <a:rPr lang="en-US" dirty="0" smtClean="0"/>
              <a:t>No Explicit Entrance</a:t>
            </a:r>
          </a:p>
          <a:p>
            <a:r>
              <a:rPr lang="en-US" dirty="0"/>
              <a:t>Need History, Not </a:t>
            </a:r>
            <a:r>
              <a:rPr lang="en-US" dirty="0" smtClean="0"/>
              <a:t>Reliable</a:t>
            </a:r>
          </a:p>
          <a:p>
            <a:r>
              <a:rPr lang="en-US" dirty="0" smtClean="0"/>
              <a:t>No Motivation for Contributors</a:t>
            </a:r>
          </a:p>
          <a:p>
            <a:r>
              <a:rPr lang="en-US" dirty="0" smtClean="0"/>
              <a:t>Articles are Same for Every User, No Personalization</a:t>
            </a:r>
          </a:p>
          <a:p>
            <a:r>
              <a:rPr lang="en-US" dirty="0" smtClean="0"/>
              <a:t>Not a Structural Tutorial</a:t>
            </a:r>
          </a:p>
          <a:p>
            <a:r>
              <a:rPr lang="en-US" dirty="0"/>
              <a:t>Lack of Intuitions</a:t>
            </a:r>
          </a:p>
          <a:p>
            <a:endParaRPr lang="en-US" dirty="0"/>
          </a:p>
          <a:p>
            <a:endParaRPr lang="en-US" dirty="0" smtClean="0"/>
          </a:p>
          <a:p>
            <a:endParaRPr lang="en-US" dirty="0" smtClean="0"/>
          </a:p>
          <a:p>
            <a:endParaRPr lang="en-US" dirty="0" smtClean="0"/>
          </a:p>
        </p:txBody>
      </p:sp>
      <p:sp>
        <p:nvSpPr>
          <p:cNvPr id="8" name="Vertical Text Placeholder 2"/>
          <p:cNvSpPr>
            <a:spLocks noGrp="1"/>
          </p:cNvSpPr>
          <p:nvPr>
            <p:ph sz="half" idx="1"/>
          </p:nvPr>
        </p:nvSpPr>
        <p:spPr>
          <a:xfrm>
            <a:off x="5976664" y="1340768"/>
            <a:ext cx="3131840" cy="5400600"/>
          </a:xfrm>
        </p:spPr>
        <p:txBody>
          <a:bodyPr vert="horz">
            <a:normAutofit/>
          </a:bodyPr>
          <a:lstStyle/>
          <a:p>
            <a:r>
              <a:rPr lang="en-US" sz="2200" dirty="0" smtClean="0"/>
              <a:t>No Association Information on Relation to Other Articles</a:t>
            </a:r>
          </a:p>
          <a:p>
            <a:r>
              <a:rPr lang="en-US" sz="2200" dirty="0" smtClean="0"/>
              <a:t>Not Much Verifiable Evaluation</a:t>
            </a:r>
          </a:p>
          <a:p>
            <a:r>
              <a:rPr lang="en-US" sz="2200" dirty="0" smtClean="0"/>
              <a:t>No User Feedback on Complicatedness of Sentences</a:t>
            </a:r>
          </a:p>
          <a:p>
            <a:endParaRPr lang="en-US" sz="2200" dirty="0"/>
          </a:p>
        </p:txBody>
      </p:sp>
    </p:spTree>
    <p:extLst>
      <p:ext uri="{BB962C8B-B14F-4D97-AF65-F5344CB8AC3E}">
        <p14:creationId xmlns:p14="http://schemas.microsoft.com/office/powerpoint/2010/main" val="30140828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Opportunities:</a:t>
            </a:r>
            <a:endParaRPr lang="en-US" dirty="0"/>
          </a:p>
        </p:txBody>
      </p:sp>
      <p:sp>
        <p:nvSpPr>
          <p:cNvPr id="3" name="Vertical Text Placeholder 2"/>
          <p:cNvSpPr>
            <a:spLocks noGrp="1"/>
          </p:cNvSpPr>
          <p:nvPr>
            <p:ph sz="half" idx="1"/>
          </p:nvPr>
        </p:nvSpPr>
        <p:spPr>
          <a:xfrm>
            <a:off x="0" y="1340768"/>
            <a:ext cx="3347864" cy="5616624"/>
          </a:xfrm>
        </p:spPr>
        <p:txBody>
          <a:bodyPr vert="horz">
            <a:normAutofit fontScale="92500" lnSpcReduction="20000"/>
          </a:bodyPr>
          <a:lstStyle/>
          <a:p>
            <a:r>
              <a:rPr lang="en-US" sz="2400" dirty="0" smtClean="0"/>
              <a:t>Information Available in any World Language Equally</a:t>
            </a:r>
          </a:p>
          <a:p>
            <a:r>
              <a:rPr lang="en-US" sz="2400" dirty="0" smtClean="0"/>
              <a:t>Oracle to Predict Future</a:t>
            </a:r>
          </a:p>
          <a:p>
            <a:r>
              <a:rPr lang="en-US" sz="2400" dirty="0" smtClean="0"/>
              <a:t>Self Educating Association</a:t>
            </a:r>
          </a:p>
          <a:p>
            <a:r>
              <a:rPr lang="en-US" sz="2400" dirty="0" smtClean="0"/>
              <a:t>Applications, Extensions</a:t>
            </a:r>
          </a:p>
          <a:p>
            <a:r>
              <a:rPr lang="en-US" sz="2400" dirty="0" smtClean="0"/>
              <a:t>Wikipedia University</a:t>
            </a:r>
          </a:p>
          <a:p>
            <a:r>
              <a:rPr lang="en-US" sz="2400" dirty="0" smtClean="0"/>
              <a:t>Everything Described in Wikipedia</a:t>
            </a:r>
          </a:p>
          <a:p>
            <a:r>
              <a:rPr lang="en-US" sz="2400" dirty="0" smtClean="0"/>
              <a:t>No more Human Teachers</a:t>
            </a:r>
          </a:p>
          <a:p>
            <a:r>
              <a:rPr lang="en-US" sz="2400" dirty="0" smtClean="0"/>
              <a:t>Editing Wikipedia as Homework</a:t>
            </a:r>
          </a:p>
          <a:p>
            <a:r>
              <a:rPr lang="en-US" sz="2400" dirty="0" smtClean="0"/>
              <a:t>Wikipedia Edited Only by Children</a:t>
            </a:r>
          </a:p>
          <a:p>
            <a:r>
              <a:rPr lang="en-US" sz="2400" dirty="0"/>
              <a:t>Internet Become Cheaper</a:t>
            </a:r>
          </a:p>
          <a:p>
            <a:endParaRPr lang="en-US" sz="2400" dirty="0" smtClean="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
        <p:nvSpPr>
          <p:cNvPr id="7" name="Vertical Text Placeholder 2"/>
          <p:cNvSpPr>
            <a:spLocks noGrp="1"/>
          </p:cNvSpPr>
          <p:nvPr>
            <p:ph sz="half" idx="1"/>
          </p:nvPr>
        </p:nvSpPr>
        <p:spPr>
          <a:xfrm>
            <a:off x="3203848" y="1340768"/>
            <a:ext cx="3131840" cy="5616624"/>
          </a:xfrm>
        </p:spPr>
        <p:txBody>
          <a:bodyPr vert="horz">
            <a:normAutofit fontScale="77500" lnSpcReduction="20000"/>
          </a:bodyPr>
          <a:lstStyle/>
          <a:p>
            <a:r>
              <a:rPr lang="en-US" dirty="0" smtClean="0"/>
              <a:t>Information Inference Corpus for AI</a:t>
            </a:r>
          </a:p>
          <a:p>
            <a:r>
              <a:rPr lang="en-US" dirty="0" smtClean="0"/>
              <a:t>As Video, rather than Static Text</a:t>
            </a:r>
          </a:p>
          <a:p>
            <a:r>
              <a:rPr lang="en-US" dirty="0" smtClean="0"/>
              <a:t>Wikipedia for Each Academic Field</a:t>
            </a:r>
          </a:p>
          <a:p>
            <a:r>
              <a:rPr lang="en-US" dirty="0" smtClean="0"/>
              <a:t>Self Learning medium, Corrects itself Automatically</a:t>
            </a:r>
          </a:p>
          <a:p>
            <a:r>
              <a:rPr lang="en-US" dirty="0" smtClean="0"/>
              <a:t>Develop for Use in Schools</a:t>
            </a:r>
          </a:p>
          <a:p>
            <a:r>
              <a:rPr lang="en-US" dirty="0" smtClean="0"/>
              <a:t>Open Source and Related Trends and Movements</a:t>
            </a:r>
          </a:p>
          <a:p>
            <a:r>
              <a:rPr lang="en-US" dirty="0" smtClean="0"/>
              <a:t>Family Tree, Saving the Knowledge of Old People</a:t>
            </a:r>
          </a:p>
        </p:txBody>
      </p:sp>
      <p:sp>
        <p:nvSpPr>
          <p:cNvPr id="8" name="Vertical Text Placeholder 2"/>
          <p:cNvSpPr>
            <a:spLocks noGrp="1"/>
          </p:cNvSpPr>
          <p:nvPr>
            <p:ph sz="half" idx="1"/>
          </p:nvPr>
        </p:nvSpPr>
        <p:spPr>
          <a:xfrm>
            <a:off x="5976664" y="1340768"/>
            <a:ext cx="3131840" cy="5400600"/>
          </a:xfrm>
        </p:spPr>
        <p:txBody>
          <a:bodyPr vert="horz">
            <a:normAutofit/>
          </a:bodyPr>
          <a:lstStyle/>
          <a:p>
            <a:r>
              <a:rPr lang="en-US" sz="2200" dirty="0"/>
              <a:t>Interactive Tutor on each Page</a:t>
            </a:r>
          </a:p>
          <a:p>
            <a:r>
              <a:rPr lang="en-US" sz="2200" dirty="0"/>
              <a:t>Empowering Students with more Relevant Skills and Knowledge</a:t>
            </a:r>
          </a:p>
          <a:p>
            <a:r>
              <a:rPr lang="en-US" sz="2200" dirty="0" smtClean="0"/>
              <a:t>Education is an Important Political Topic</a:t>
            </a:r>
          </a:p>
          <a:p>
            <a:r>
              <a:rPr lang="en-US" sz="2200" dirty="0" smtClean="0"/>
              <a:t>Having a Know-How Robot in Hand</a:t>
            </a:r>
          </a:p>
          <a:p>
            <a:r>
              <a:rPr lang="en-US" sz="2200" dirty="0" smtClean="0"/>
              <a:t>Discussion Board of Giants e.g. Hawking vs. Darwin</a:t>
            </a:r>
          </a:p>
          <a:p>
            <a:r>
              <a:rPr lang="en-US" sz="2200" dirty="0" smtClean="0"/>
              <a:t>Personal </a:t>
            </a:r>
            <a:r>
              <a:rPr lang="en-US" sz="2200" dirty="0" err="1" smtClean="0"/>
              <a:t>Biograpy</a:t>
            </a:r>
            <a:endParaRPr lang="en-US" sz="2200" dirty="0"/>
          </a:p>
        </p:txBody>
      </p:sp>
    </p:spTree>
    <p:extLst>
      <p:ext uri="{BB962C8B-B14F-4D97-AF65-F5344CB8AC3E}">
        <p14:creationId xmlns:p14="http://schemas.microsoft.com/office/powerpoint/2010/main" val="2876912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Opportunities: (</a:t>
            </a:r>
            <a:r>
              <a:rPr lang="en-US" dirty="0" err="1" smtClean="0"/>
              <a:t>cntd</a:t>
            </a:r>
            <a:r>
              <a:rPr lang="en-US" dirty="0" smtClean="0"/>
              <a:t>.)</a:t>
            </a:r>
            <a:endParaRPr lang="en-US" dirty="0"/>
          </a:p>
        </p:txBody>
      </p:sp>
      <p:sp>
        <p:nvSpPr>
          <p:cNvPr id="3" name="Vertical Text Placeholder 2"/>
          <p:cNvSpPr>
            <a:spLocks noGrp="1"/>
          </p:cNvSpPr>
          <p:nvPr>
            <p:ph sz="half" idx="1"/>
          </p:nvPr>
        </p:nvSpPr>
        <p:spPr>
          <a:xfrm>
            <a:off x="0" y="1340768"/>
            <a:ext cx="3347864" cy="5616624"/>
          </a:xfrm>
        </p:spPr>
        <p:txBody>
          <a:bodyPr vert="horz">
            <a:normAutofit fontScale="92500"/>
          </a:bodyPr>
          <a:lstStyle/>
          <a:p>
            <a:r>
              <a:rPr lang="en-US" sz="2400" dirty="0" smtClean="0"/>
              <a:t>Automatic Data-to-Multimedia Platform</a:t>
            </a:r>
          </a:p>
          <a:p>
            <a:r>
              <a:rPr lang="en-US" sz="2400" dirty="0" smtClean="0"/>
              <a:t>Making Wikipedia Language Independent</a:t>
            </a:r>
          </a:p>
          <a:p>
            <a:r>
              <a:rPr lang="en-US" sz="2400" dirty="0" smtClean="0"/>
              <a:t>Total QA, Recall</a:t>
            </a:r>
          </a:p>
          <a:p>
            <a:r>
              <a:rPr lang="en-US" sz="2400" dirty="0" smtClean="0"/>
              <a:t>No Libraries, All Knowledge could be Found in Wikipedia</a:t>
            </a:r>
          </a:p>
          <a:p>
            <a:r>
              <a:rPr lang="en-US" sz="2400" dirty="0" smtClean="0"/>
              <a:t>Forum-like Ranking for Contributors e.g. Editor </a:t>
            </a:r>
            <a:r>
              <a:rPr lang="en-US" sz="2400" dirty="0" smtClean="0">
                <a:sym typeface="Wingdings" pitchFamily="2" charset="2"/>
              </a:rPr>
              <a:t> Moderator  Expert</a:t>
            </a:r>
          </a:p>
          <a:p>
            <a:r>
              <a:rPr lang="en-US" sz="2400" dirty="0" smtClean="0">
                <a:sym typeface="Wingdings" pitchFamily="2" charset="2"/>
              </a:rPr>
              <a:t>Adjustable by User History, Giving Manual/Auto Options to User</a:t>
            </a:r>
            <a:endParaRPr lang="en-US" sz="2400" dirty="0" smtClean="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
        <p:nvSpPr>
          <p:cNvPr id="7" name="Vertical Text Placeholder 2"/>
          <p:cNvSpPr>
            <a:spLocks noGrp="1"/>
          </p:cNvSpPr>
          <p:nvPr>
            <p:ph sz="half" idx="1"/>
          </p:nvPr>
        </p:nvSpPr>
        <p:spPr>
          <a:xfrm>
            <a:off x="3203848" y="1340768"/>
            <a:ext cx="3131840" cy="5112568"/>
          </a:xfrm>
        </p:spPr>
        <p:txBody>
          <a:bodyPr vert="horz">
            <a:normAutofit lnSpcReduction="10000"/>
          </a:bodyPr>
          <a:lstStyle/>
          <a:p>
            <a:r>
              <a:rPr lang="en-US" sz="2200" dirty="0" smtClean="0"/>
              <a:t>Wikipedia for each Grade</a:t>
            </a:r>
          </a:p>
          <a:p>
            <a:r>
              <a:rPr lang="en-US" sz="2200" dirty="0" smtClean="0"/>
              <a:t>Make Tutorials/Book in Wikipedia</a:t>
            </a:r>
          </a:p>
          <a:p>
            <a:r>
              <a:rPr lang="en-US" sz="2200" dirty="0" smtClean="0"/>
              <a:t>Personal Version of Pages</a:t>
            </a:r>
          </a:p>
          <a:p>
            <a:r>
              <a:rPr lang="en-US" sz="2200" dirty="0" smtClean="0"/>
              <a:t>Wolfram Alpha</a:t>
            </a:r>
          </a:p>
          <a:p>
            <a:r>
              <a:rPr lang="en-US" sz="2200" dirty="0" smtClean="0"/>
              <a:t>Full Multimedia Internet</a:t>
            </a:r>
          </a:p>
          <a:p>
            <a:r>
              <a:rPr lang="en-US" sz="2200" dirty="0" smtClean="0"/>
              <a:t>Experiment Procedure Discussion, Open Laboratory</a:t>
            </a:r>
          </a:p>
          <a:p>
            <a:r>
              <a:rPr lang="en-US" sz="2200" dirty="0" smtClean="0"/>
              <a:t>Each Person has </a:t>
            </a:r>
            <a:r>
              <a:rPr lang="en-US" sz="2200" dirty="0" err="1" smtClean="0"/>
              <a:t>His/Her</a:t>
            </a:r>
            <a:r>
              <a:rPr lang="en-US" sz="2200" dirty="0" smtClean="0"/>
              <a:t> Page</a:t>
            </a:r>
          </a:p>
          <a:p>
            <a:r>
              <a:rPr lang="en-US" sz="2200" dirty="0" smtClean="0"/>
              <a:t>Wikipedia + YouTube</a:t>
            </a:r>
          </a:p>
        </p:txBody>
      </p:sp>
      <p:sp>
        <p:nvSpPr>
          <p:cNvPr id="8" name="Vertical Text Placeholder 2"/>
          <p:cNvSpPr>
            <a:spLocks noGrp="1"/>
          </p:cNvSpPr>
          <p:nvPr>
            <p:ph sz="half" idx="1"/>
          </p:nvPr>
        </p:nvSpPr>
        <p:spPr>
          <a:xfrm>
            <a:off x="5976664" y="1340768"/>
            <a:ext cx="3131840" cy="5400600"/>
          </a:xfrm>
        </p:spPr>
        <p:txBody>
          <a:bodyPr vert="horz">
            <a:normAutofit/>
          </a:bodyPr>
          <a:lstStyle/>
          <a:p>
            <a:r>
              <a:rPr lang="en-US" sz="2200" dirty="0"/>
              <a:t>Academic Communication Platform</a:t>
            </a:r>
          </a:p>
          <a:p>
            <a:endParaRPr lang="en-US" sz="2200" dirty="0"/>
          </a:p>
        </p:txBody>
      </p:sp>
    </p:spTree>
    <p:extLst>
      <p:ext uri="{BB962C8B-B14F-4D97-AF65-F5344CB8AC3E}">
        <p14:creationId xmlns:p14="http://schemas.microsoft.com/office/powerpoint/2010/main" val="4585917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Threats:</a:t>
            </a:r>
            <a:endParaRPr lang="en-US" dirty="0"/>
          </a:p>
        </p:txBody>
      </p:sp>
      <p:sp>
        <p:nvSpPr>
          <p:cNvPr id="3" name="Vertical Text Placeholder 2"/>
          <p:cNvSpPr>
            <a:spLocks noGrp="1"/>
          </p:cNvSpPr>
          <p:nvPr>
            <p:ph sz="half" idx="1"/>
          </p:nvPr>
        </p:nvSpPr>
        <p:spPr>
          <a:xfrm>
            <a:off x="0" y="1340768"/>
            <a:ext cx="3347864" cy="5616624"/>
          </a:xfrm>
        </p:spPr>
        <p:txBody>
          <a:bodyPr vert="horz">
            <a:normAutofit fontScale="92500" lnSpcReduction="10000"/>
          </a:bodyPr>
          <a:lstStyle/>
          <a:p>
            <a:r>
              <a:rPr lang="en-US" sz="2400" dirty="0" smtClean="0"/>
              <a:t>Conservative Format/Structure, Will be Out-of-Date</a:t>
            </a:r>
          </a:p>
          <a:p>
            <a:r>
              <a:rPr lang="en-US" sz="2400" dirty="0" smtClean="0"/>
              <a:t>No Funding</a:t>
            </a:r>
          </a:p>
          <a:p>
            <a:r>
              <a:rPr lang="en-US" sz="2400" dirty="0" smtClean="0"/>
              <a:t>Becoming Financially Disrupted</a:t>
            </a:r>
          </a:p>
          <a:p>
            <a:r>
              <a:rPr lang="en-US" sz="2400" dirty="0" smtClean="0"/>
              <a:t>If it does not Fit on Smartphones</a:t>
            </a:r>
          </a:p>
          <a:p>
            <a:r>
              <a:rPr lang="en-US" sz="2400" dirty="0" err="1" smtClean="0"/>
              <a:t>Brittanica</a:t>
            </a:r>
            <a:endParaRPr lang="en-US" sz="2400" dirty="0" smtClean="0"/>
          </a:p>
          <a:p>
            <a:r>
              <a:rPr lang="en-US" sz="2400" dirty="0" smtClean="0"/>
              <a:t>Blackouts e.g. SOPA Protest</a:t>
            </a:r>
          </a:p>
          <a:p>
            <a:r>
              <a:rPr lang="en-US" sz="2400" dirty="0" smtClean="0"/>
              <a:t>Sabotage</a:t>
            </a:r>
          </a:p>
          <a:p>
            <a:r>
              <a:rPr lang="en-US" sz="2400" dirty="0" err="1" smtClean="0"/>
              <a:t>Govermental</a:t>
            </a:r>
            <a:r>
              <a:rPr lang="en-US" sz="2400" dirty="0" smtClean="0"/>
              <a:t> Biases in Topics</a:t>
            </a:r>
          </a:p>
          <a:p>
            <a:r>
              <a:rPr lang="en-US" sz="2400" dirty="0" smtClean="0"/>
              <a:t>No Time to Read all the Stuff!!</a:t>
            </a:r>
          </a:p>
          <a:p>
            <a:endParaRPr lang="en-US" sz="2400" dirty="0" smtClean="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
        <p:nvSpPr>
          <p:cNvPr id="7" name="Vertical Text Placeholder 2"/>
          <p:cNvSpPr>
            <a:spLocks noGrp="1"/>
          </p:cNvSpPr>
          <p:nvPr>
            <p:ph sz="half" idx="1"/>
          </p:nvPr>
        </p:nvSpPr>
        <p:spPr>
          <a:xfrm>
            <a:off x="3203848" y="1340768"/>
            <a:ext cx="3131840" cy="5616624"/>
          </a:xfrm>
        </p:spPr>
        <p:txBody>
          <a:bodyPr vert="horz">
            <a:normAutofit fontScale="77500" lnSpcReduction="20000"/>
          </a:bodyPr>
          <a:lstStyle/>
          <a:p>
            <a:r>
              <a:rPr lang="en-US" dirty="0" smtClean="0"/>
              <a:t>Certain Governments</a:t>
            </a:r>
          </a:p>
          <a:p>
            <a:r>
              <a:rPr lang="en-US" dirty="0" smtClean="0"/>
              <a:t>Not “New” Enough</a:t>
            </a:r>
          </a:p>
          <a:p>
            <a:r>
              <a:rPr lang="en-US" dirty="0" smtClean="0"/>
              <a:t>Khan Academy</a:t>
            </a:r>
          </a:p>
          <a:p>
            <a:r>
              <a:rPr lang="en-US" dirty="0" smtClean="0"/>
              <a:t>Not Great for Cellphone</a:t>
            </a:r>
          </a:p>
          <a:p>
            <a:r>
              <a:rPr lang="en-US" dirty="0" smtClean="0"/>
              <a:t>Many People Trust a Wrong Article in Wikipedia and Ignore Scientific Papers</a:t>
            </a:r>
          </a:p>
          <a:p>
            <a:r>
              <a:rPr lang="en-US" dirty="0" smtClean="0"/>
              <a:t>Not “Local” Enough</a:t>
            </a:r>
          </a:p>
          <a:p>
            <a:r>
              <a:rPr lang="en-US" dirty="0" smtClean="0"/>
              <a:t>Not “Cool” Enough</a:t>
            </a:r>
          </a:p>
          <a:p>
            <a:r>
              <a:rPr lang="en-US" dirty="0" smtClean="0"/>
              <a:t>No Free App</a:t>
            </a:r>
          </a:p>
          <a:p>
            <a:r>
              <a:rPr lang="en-US" dirty="0" smtClean="0"/>
              <a:t>Advertisement</a:t>
            </a:r>
          </a:p>
          <a:p>
            <a:r>
              <a:rPr lang="en-US" dirty="0" smtClean="0"/>
              <a:t>Social Networks</a:t>
            </a:r>
          </a:p>
          <a:p>
            <a:r>
              <a:rPr lang="en-US" dirty="0" smtClean="0"/>
              <a:t>Internet Censorship</a:t>
            </a:r>
            <a:endParaRPr lang="en-US" dirty="0"/>
          </a:p>
          <a:p>
            <a:r>
              <a:rPr lang="en-US" dirty="0" smtClean="0"/>
              <a:t>ITunes, CIA, …</a:t>
            </a:r>
          </a:p>
        </p:txBody>
      </p:sp>
      <p:sp>
        <p:nvSpPr>
          <p:cNvPr id="8" name="Vertical Text Placeholder 2"/>
          <p:cNvSpPr>
            <a:spLocks noGrp="1"/>
          </p:cNvSpPr>
          <p:nvPr>
            <p:ph sz="half" idx="1"/>
          </p:nvPr>
        </p:nvSpPr>
        <p:spPr>
          <a:xfrm>
            <a:off x="5976664" y="1340768"/>
            <a:ext cx="3131840" cy="5400600"/>
          </a:xfrm>
        </p:spPr>
        <p:txBody>
          <a:bodyPr vert="horz">
            <a:normAutofit/>
          </a:bodyPr>
          <a:lstStyle/>
          <a:p>
            <a:r>
              <a:rPr lang="en-US" sz="2200" dirty="0" smtClean="0"/>
              <a:t>YouTube with Explanatory Tutorial Videos</a:t>
            </a:r>
          </a:p>
          <a:p>
            <a:r>
              <a:rPr lang="en-US" sz="2200" dirty="0" smtClean="0"/>
              <a:t>Domain Problems, DDOS Attacks, Cruel World of Computer Networks, Maintenance team?</a:t>
            </a:r>
          </a:p>
          <a:p>
            <a:r>
              <a:rPr lang="en-US" sz="2200" dirty="0" smtClean="0"/>
              <a:t>People will Not be able to Update many Articles, and most of the Articles will not be Up-to-Date</a:t>
            </a:r>
          </a:p>
          <a:p>
            <a:r>
              <a:rPr lang="en-US" sz="2200" dirty="0" smtClean="0"/>
              <a:t>Problems Caused by Conflicting Topics</a:t>
            </a:r>
            <a:endParaRPr lang="en-US" sz="2200" dirty="0"/>
          </a:p>
        </p:txBody>
      </p:sp>
    </p:spTree>
    <p:extLst>
      <p:ext uri="{BB962C8B-B14F-4D97-AF65-F5344CB8AC3E}">
        <p14:creationId xmlns:p14="http://schemas.microsoft.com/office/powerpoint/2010/main" val="30629282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Threats: (</a:t>
            </a:r>
            <a:r>
              <a:rPr lang="en-US" dirty="0" err="1" smtClean="0"/>
              <a:t>cntd</a:t>
            </a:r>
            <a:r>
              <a:rPr lang="en-US" dirty="0" smtClean="0"/>
              <a:t>.)</a:t>
            </a:r>
            <a:endParaRPr lang="en-US" dirty="0"/>
          </a:p>
        </p:txBody>
      </p:sp>
      <p:sp>
        <p:nvSpPr>
          <p:cNvPr id="3" name="Vertical Text Placeholder 2"/>
          <p:cNvSpPr>
            <a:spLocks noGrp="1"/>
          </p:cNvSpPr>
          <p:nvPr>
            <p:ph sz="half" idx="1"/>
          </p:nvPr>
        </p:nvSpPr>
        <p:spPr>
          <a:xfrm>
            <a:off x="0" y="1340768"/>
            <a:ext cx="3347864" cy="5616624"/>
          </a:xfrm>
        </p:spPr>
        <p:txBody>
          <a:bodyPr vert="horz">
            <a:normAutofit/>
          </a:bodyPr>
          <a:lstStyle/>
          <a:p>
            <a:r>
              <a:rPr lang="en-US" sz="2200" dirty="0" smtClean="0"/>
              <a:t>Too Personalized and Detailed Wikipedia would be Unsearchable</a:t>
            </a:r>
          </a:p>
          <a:p>
            <a:r>
              <a:rPr lang="en-US" sz="2200" dirty="0" smtClean="0"/>
              <a:t>Q&amp;A</a:t>
            </a:r>
          </a:p>
          <a:p>
            <a:r>
              <a:rPr lang="en-US" sz="2200" dirty="0" smtClean="0"/>
              <a:t>Doesn’t Have A Personality Attached to It</a:t>
            </a:r>
          </a:p>
          <a:p>
            <a:r>
              <a:rPr lang="en-US" sz="2200" dirty="0" smtClean="0"/>
              <a:t>SIGs Start to Move Away from Wikipedia</a:t>
            </a:r>
          </a:p>
          <a:p>
            <a:r>
              <a:rPr lang="en-US" sz="2200" dirty="0" smtClean="0"/>
              <a:t>Better Rival Platforms</a:t>
            </a:r>
          </a:p>
          <a:p>
            <a:r>
              <a:rPr lang="en-US" sz="2200" dirty="0" smtClean="0"/>
              <a:t>It is Responsive not generative</a:t>
            </a:r>
          </a:p>
          <a:p>
            <a:r>
              <a:rPr lang="en-US" sz="2200" dirty="0" smtClean="0"/>
              <a:t>Information Explosion, Too much Useless Info</a:t>
            </a:r>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
        <p:nvSpPr>
          <p:cNvPr id="7" name="Vertical Text Placeholder 2"/>
          <p:cNvSpPr>
            <a:spLocks noGrp="1"/>
          </p:cNvSpPr>
          <p:nvPr>
            <p:ph sz="half" idx="1"/>
          </p:nvPr>
        </p:nvSpPr>
        <p:spPr>
          <a:xfrm>
            <a:off x="3203848" y="1340768"/>
            <a:ext cx="3131840" cy="5616624"/>
          </a:xfrm>
        </p:spPr>
        <p:txBody>
          <a:bodyPr vert="horz">
            <a:normAutofit/>
          </a:bodyPr>
          <a:lstStyle/>
          <a:p>
            <a:endParaRPr lang="en-US" dirty="0" smtClean="0"/>
          </a:p>
        </p:txBody>
      </p:sp>
      <p:sp>
        <p:nvSpPr>
          <p:cNvPr id="8" name="Vertical Text Placeholder 2"/>
          <p:cNvSpPr>
            <a:spLocks noGrp="1"/>
          </p:cNvSpPr>
          <p:nvPr>
            <p:ph sz="half" idx="1"/>
          </p:nvPr>
        </p:nvSpPr>
        <p:spPr>
          <a:xfrm>
            <a:off x="5976664" y="1340768"/>
            <a:ext cx="3131840" cy="5400600"/>
          </a:xfrm>
        </p:spPr>
        <p:txBody>
          <a:bodyPr vert="horz">
            <a:normAutofit/>
          </a:bodyPr>
          <a:lstStyle/>
          <a:p>
            <a:endParaRPr lang="en-US" sz="2200" dirty="0"/>
          </a:p>
        </p:txBody>
      </p:sp>
    </p:spTree>
    <p:extLst>
      <p:ext uri="{BB962C8B-B14F-4D97-AF65-F5344CB8AC3E}">
        <p14:creationId xmlns:p14="http://schemas.microsoft.com/office/powerpoint/2010/main" val="1663632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7871792" cy="838200"/>
          </a:xfrm>
        </p:spPr>
        <p:txBody>
          <a:bodyPr>
            <a:normAutofit/>
          </a:bodyPr>
          <a:lstStyle/>
          <a:p>
            <a:r>
              <a:rPr lang="en-US" dirty="0" smtClean="0"/>
              <a:t>Needs &amp; Insights: Desirables Recognition</a:t>
            </a:r>
            <a:endParaRPr lang="en-US" dirty="0"/>
          </a:p>
        </p:txBody>
      </p:sp>
      <p:sp>
        <p:nvSpPr>
          <p:cNvPr id="3" name="Vertical Text Placeholder 2"/>
          <p:cNvSpPr>
            <a:spLocks noGrp="1"/>
          </p:cNvSpPr>
          <p:nvPr>
            <p:ph idx="1"/>
          </p:nvPr>
        </p:nvSpPr>
        <p:spPr>
          <a:xfrm>
            <a:off x="323528" y="1600200"/>
            <a:ext cx="8352928" cy="4997152"/>
          </a:xfrm>
        </p:spPr>
        <p:txBody>
          <a:bodyPr vert="horz">
            <a:normAutofit/>
          </a:bodyPr>
          <a:lstStyle/>
          <a:p>
            <a:r>
              <a:rPr lang="en-US" dirty="0" smtClean="0"/>
              <a:t>Desirables </a:t>
            </a:r>
            <a:endParaRPr lang="en-US" dirty="0" smtClean="0">
              <a:sym typeface="Wingdings" pitchFamily="2" charset="2"/>
            </a:endParaRPr>
          </a:p>
          <a:p>
            <a:pPr lvl="1"/>
            <a:r>
              <a:rPr lang="en-US" dirty="0" smtClean="0">
                <a:sym typeface="Wingdings" pitchFamily="2" charset="2"/>
              </a:rPr>
              <a:t>Design Principle for Inspiration</a:t>
            </a:r>
          </a:p>
          <a:p>
            <a:pPr lvl="1"/>
            <a:r>
              <a:rPr lang="en-US" dirty="0" smtClean="0">
                <a:sym typeface="Wingdings" pitchFamily="2" charset="2"/>
              </a:rPr>
              <a:t>Not Necessarily in Each New Idea</a:t>
            </a:r>
          </a:p>
          <a:p>
            <a:r>
              <a:rPr lang="en-US" dirty="0" smtClean="0">
                <a:sym typeface="Wingdings" pitchFamily="2" charset="2"/>
              </a:rPr>
              <a:t>Progress</a:t>
            </a:r>
          </a:p>
          <a:p>
            <a:pPr lvl="1"/>
            <a:r>
              <a:rPr lang="en-US" dirty="0" smtClean="0"/>
              <a:t>Brain Storming</a:t>
            </a:r>
          </a:p>
          <a:p>
            <a:pPr lvl="1"/>
            <a:r>
              <a:rPr lang="en-US" dirty="0" smtClean="0"/>
              <a:t>Categorizing</a:t>
            </a:r>
          </a:p>
          <a:p>
            <a:pPr lvl="1"/>
            <a:r>
              <a:rPr lang="en-US" dirty="0" smtClean="0"/>
              <a:t>Voting</a:t>
            </a:r>
          </a:p>
          <a:p>
            <a:pPr lvl="1"/>
            <a:r>
              <a:rPr lang="en-US" dirty="0" smtClean="0"/>
              <a:t>Prioritizing</a:t>
            </a:r>
          </a:p>
          <a:p>
            <a:pPr lvl="1"/>
            <a:r>
              <a:rPr lang="en-US" dirty="0" smtClean="0"/>
              <a:t>Defining Satisfactory Threshold</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Tree>
    <p:extLst>
      <p:ext uri="{BB962C8B-B14F-4D97-AF65-F5344CB8AC3E}">
        <p14:creationId xmlns:p14="http://schemas.microsoft.com/office/powerpoint/2010/main" val="18078164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7871792" cy="838200"/>
          </a:xfrm>
        </p:spPr>
        <p:txBody>
          <a:bodyPr>
            <a:normAutofit/>
          </a:bodyPr>
          <a:lstStyle/>
          <a:p>
            <a:r>
              <a:rPr lang="en-US" dirty="0" smtClean="0"/>
              <a:t>Needs &amp; Insights: Desirables Recognition</a:t>
            </a:r>
            <a:endParaRPr lang="en-US" dirty="0"/>
          </a:p>
        </p:txBody>
      </p:sp>
      <p:sp>
        <p:nvSpPr>
          <p:cNvPr id="3" name="Vertical Text Placeholder 2"/>
          <p:cNvSpPr>
            <a:spLocks noGrp="1"/>
          </p:cNvSpPr>
          <p:nvPr>
            <p:ph idx="1"/>
          </p:nvPr>
        </p:nvSpPr>
        <p:spPr>
          <a:xfrm>
            <a:off x="323528" y="1600200"/>
            <a:ext cx="8352928" cy="4997152"/>
          </a:xfrm>
        </p:spPr>
        <p:txBody>
          <a:bodyPr vert="horz">
            <a:normAutofit/>
          </a:bodyPr>
          <a:lstStyle/>
          <a:p>
            <a:endParaRPr lang="en-US" dirty="0" smtClean="0">
              <a:sym typeface="Wingdings" pitchFamily="2" charset="2"/>
            </a:endParaRPr>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340768"/>
            <a:ext cx="8784976" cy="6359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386" y="4437112"/>
            <a:ext cx="2795478" cy="2062103"/>
          </a:xfrm>
          <a:prstGeom prst="rect">
            <a:avLst/>
          </a:prstGeom>
        </p:spPr>
        <p:txBody>
          <a:bodyPr wrap="square">
            <a:spAutoFit/>
          </a:bodyPr>
          <a:lstStyle/>
          <a:p>
            <a:r>
              <a:rPr lang="en-US" sz="3200" b="1" dirty="0">
                <a:sym typeface="Wingdings" pitchFamily="2" charset="2"/>
              </a:rPr>
              <a:t>Design Principle </a:t>
            </a:r>
            <a:endParaRPr lang="en-US" sz="3200" b="1" dirty="0" smtClean="0">
              <a:sym typeface="Wingdings" pitchFamily="2" charset="2"/>
            </a:endParaRPr>
          </a:p>
          <a:p>
            <a:r>
              <a:rPr lang="en-US" sz="3200" b="1" dirty="0" smtClean="0">
                <a:sym typeface="Wingdings" pitchFamily="2" charset="2"/>
              </a:rPr>
              <a:t>for Inspiration</a:t>
            </a:r>
            <a:endParaRPr lang="en-US" sz="3200" b="1" dirty="0">
              <a:sym typeface="Wingdings" pitchFamily="2" charset="2"/>
            </a:endParaRPr>
          </a:p>
        </p:txBody>
      </p:sp>
    </p:spTree>
    <p:extLst>
      <p:ext uri="{BB962C8B-B14F-4D97-AF65-F5344CB8AC3E}">
        <p14:creationId xmlns:p14="http://schemas.microsoft.com/office/powerpoint/2010/main" val="134813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4">
                                            <p:txEl>
                                              <p:pRg st="0" end="0"/>
                                            </p:txEl>
                                          </p:spTgt>
                                        </p:tgtEl>
                                      </p:cBhvr>
                                    </p:animEffect>
                                    <p:animScale>
                                      <p:cBhvr>
                                        <p:cTn id="7" dur="250" autoRev="1" fill="hold"/>
                                        <p:tgtEl>
                                          <p:spTgt spid="4">
                                            <p:txEl>
                                              <p:pRg st="0" end="0"/>
                                            </p:txEl>
                                          </p:spTgt>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4">
                                            <p:txEl>
                                              <p:pRg st="1" end="1"/>
                                            </p:txEl>
                                          </p:spTgt>
                                        </p:tgtEl>
                                      </p:cBhvr>
                                    </p:animEffect>
                                    <p:animScale>
                                      <p:cBhvr>
                                        <p:cTn id="11" dur="250" autoRev="1" fill="hold"/>
                                        <p:tgtEl>
                                          <p:spTgt spid="4">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Desirables:</a:t>
            </a:r>
            <a:endParaRPr lang="en-US" dirty="0"/>
          </a:p>
        </p:txBody>
      </p:sp>
      <p:sp>
        <p:nvSpPr>
          <p:cNvPr id="3" name="Vertical Text Placeholder 2"/>
          <p:cNvSpPr>
            <a:spLocks noGrp="1"/>
          </p:cNvSpPr>
          <p:nvPr>
            <p:ph idx="1"/>
          </p:nvPr>
        </p:nvSpPr>
        <p:spPr>
          <a:xfrm>
            <a:off x="107504" y="1600200"/>
            <a:ext cx="4536504" cy="4997152"/>
          </a:xfrm>
        </p:spPr>
        <p:txBody>
          <a:bodyPr vert="horz"/>
          <a:lstStyle/>
          <a:p>
            <a:pPr marL="0" indent="0">
              <a:buNone/>
            </a:pPr>
            <a:r>
              <a:rPr lang="en-US" b="1" dirty="0" smtClean="0"/>
              <a:t>ENTERTAINMENT</a:t>
            </a:r>
          </a:p>
          <a:p>
            <a:r>
              <a:rPr lang="en-US" dirty="0" smtClean="0"/>
              <a:t>Eye Catching</a:t>
            </a:r>
          </a:p>
          <a:p>
            <a:r>
              <a:rPr lang="en-US" dirty="0" smtClean="0"/>
              <a:t>Charismatic</a:t>
            </a:r>
          </a:p>
          <a:p>
            <a:r>
              <a:rPr lang="en-US" dirty="0" smtClean="0"/>
              <a:t>Cool</a:t>
            </a:r>
          </a:p>
          <a:p>
            <a:r>
              <a:rPr lang="en-US" dirty="0" smtClean="0"/>
              <a:t>Story Telling</a:t>
            </a:r>
          </a:p>
          <a:p>
            <a:r>
              <a:rPr lang="en-US" dirty="0" smtClean="0"/>
              <a:t>Attractive</a:t>
            </a:r>
          </a:p>
          <a:p>
            <a:r>
              <a:rPr lang="en-US" dirty="0" smtClean="0"/>
              <a:t>Funny</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
        <p:nvSpPr>
          <p:cNvPr id="5" name="Vertical Text Placeholder 2"/>
          <p:cNvSpPr txBox="1">
            <a:spLocks/>
          </p:cNvSpPr>
          <p:nvPr/>
        </p:nvSpPr>
        <p:spPr>
          <a:xfrm>
            <a:off x="4572000" y="1600200"/>
            <a:ext cx="4536504" cy="4997152"/>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smtClean="0"/>
              <a:t>CONTENT</a:t>
            </a:r>
          </a:p>
          <a:p>
            <a:r>
              <a:rPr lang="en-US" dirty="0" smtClean="0"/>
              <a:t>Multimedia</a:t>
            </a:r>
          </a:p>
          <a:p>
            <a:r>
              <a:rPr lang="en-US" dirty="0" smtClean="0"/>
              <a:t>Extendable</a:t>
            </a:r>
          </a:p>
          <a:p>
            <a:r>
              <a:rPr lang="en-US" dirty="0" err="1" smtClean="0"/>
              <a:t>Unsilancable</a:t>
            </a:r>
            <a:endParaRPr lang="en-US" dirty="0" smtClean="0"/>
          </a:p>
          <a:p>
            <a:r>
              <a:rPr lang="en-US" dirty="0" smtClean="0"/>
              <a:t>Engaging</a:t>
            </a:r>
          </a:p>
          <a:p>
            <a:r>
              <a:rPr lang="en-US" dirty="0" smtClean="0"/>
              <a:t>Adaptive</a:t>
            </a:r>
          </a:p>
          <a:p>
            <a:r>
              <a:rPr lang="en-US" dirty="0" smtClean="0"/>
              <a:t>Detailed</a:t>
            </a:r>
          </a:p>
          <a:p>
            <a:r>
              <a:rPr lang="en-US" dirty="0" smtClean="0"/>
              <a:t>To The Point</a:t>
            </a:r>
          </a:p>
          <a:p>
            <a:r>
              <a:rPr lang="en-US" dirty="0" smtClean="0"/>
              <a:t>Self Organizing</a:t>
            </a:r>
            <a:endParaRPr lang="en-US" dirty="0"/>
          </a:p>
        </p:txBody>
      </p:sp>
    </p:spTree>
    <p:extLst>
      <p:ext uri="{BB962C8B-B14F-4D97-AF65-F5344CB8AC3E}">
        <p14:creationId xmlns:p14="http://schemas.microsoft.com/office/powerpoint/2010/main" val="7243707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Desirables:</a:t>
            </a:r>
            <a:endParaRPr lang="en-US" dirty="0"/>
          </a:p>
        </p:txBody>
      </p:sp>
      <p:sp>
        <p:nvSpPr>
          <p:cNvPr id="3" name="Vertical Text Placeholder 2"/>
          <p:cNvSpPr>
            <a:spLocks noGrp="1"/>
          </p:cNvSpPr>
          <p:nvPr>
            <p:ph idx="1"/>
          </p:nvPr>
        </p:nvSpPr>
        <p:spPr>
          <a:xfrm>
            <a:off x="107504" y="1600200"/>
            <a:ext cx="4536504" cy="4997152"/>
          </a:xfrm>
        </p:spPr>
        <p:txBody>
          <a:bodyPr vert="horz"/>
          <a:lstStyle/>
          <a:p>
            <a:pPr marL="0" indent="0">
              <a:buNone/>
            </a:pPr>
            <a:r>
              <a:rPr lang="en-US" b="1" dirty="0" smtClean="0"/>
              <a:t>ENTERTAINMENT </a:t>
            </a:r>
            <a:r>
              <a:rPr lang="en-US" b="1" dirty="0" smtClean="0">
                <a:solidFill>
                  <a:srgbClr val="FFFF00"/>
                </a:solidFill>
              </a:rPr>
              <a:t>(4)</a:t>
            </a:r>
          </a:p>
          <a:p>
            <a:r>
              <a:rPr lang="en-US" dirty="0" smtClean="0"/>
              <a:t>Eye Catching</a:t>
            </a:r>
          </a:p>
          <a:p>
            <a:r>
              <a:rPr lang="en-US" dirty="0" smtClean="0"/>
              <a:t>Charismatic</a:t>
            </a:r>
          </a:p>
          <a:p>
            <a:r>
              <a:rPr lang="en-US" dirty="0" smtClean="0"/>
              <a:t>Cool </a:t>
            </a:r>
            <a:r>
              <a:rPr lang="en-US" dirty="0" smtClean="0">
                <a:solidFill>
                  <a:srgbClr val="FFFF00"/>
                </a:solidFill>
              </a:rPr>
              <a:t>(1)</a:t>
            </a:r>
          </a:p>
          <a:p>
            <a:r>
              <a:rPr lang="en-US" dirty="0" smtClean="0">
                <a:solidFill>
                  <a:srgbClr val="00B050"/>
                </a:solidFill>
              </a:rPr>
              <a:t>Story</a:t>
            </a:r>
            <a:r>
              <a:rPr lang="en-US" dirty="0" smtClean="0">
                <a:solidFill>
                  <a:srgbClr val="FF0000"/>
                </a:solidFill>
              </a:rPr>
              <a:t> </a:t>
            </a:r>
            <a:r>
              <a:rPr lang="en-US" dirty="0" smtClean="0">
                <a:solidFill>
                  <a:srgbClr val="00B050"/>
                </a:solidFill>
              </a:rPr>
              <a:t>Telling</a:t>
            </a:r>
            <a:r>
              <a:rPr lang="en-US" dirty="0" smtClean="0">
                <a:solidFill>
                  <a:srgbClr val="FF0000"/>
                </a:solidFill>
              </a:rPr>
              <a:t> </a:t>
            </a:r>
            <a:r>
              <a:rPr lang="en-US" dirty="0" smtClean="0">
                <a:solidFill>
                  <a:srgbClr val="FFFF00"/>
                </a:solidFill>
              </a:rPr>
              <a:t>(3)</a:t>
            </a:r>
          </a:p>
          <a:p>
            <a:r>
              <a:rPr lang="en-US" dirty="0" smtClean="0"/>
              <a:t>Attractive</a:t>
            </a:r>
          </a:p>
          <a:p>
            <a:r>
              <a:rPr lang="en-US" dirty="0" smtClean="0"/>
              <a:t>Funny</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
        <p:nvSpPr>
          <p:cNvPr id="5" name="Vertical Text Placeholder 2"/>
          <p:cNvSpPr txBox="1">
            <a:spLocks/>
          </p:cNvSpPr>
          <p:nvPr/>
        </p:nvSpPr>
        <p:spPr>
          <a:xfrm>
            <a:off x="4572000" y="1600200"/>
            <a:ext cx="4536504" cy="4997152"/>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smtClean="0"/>
              <a:t>CONTENT </a:t>
            </a:r>
            <a:r>
              <a:rPr lang="en-US" b="1" dirty="0" smtClean="0">
                <a:solidFill>
                  <a:srgbClr val="FFFF00"/>
                </a:solidFill>
              </a:rPr>
              <a:t>(8)</a:t>
            </a:r>
          </a:p>
          <a:p>
            <a:r>
              <a:rPr lang="en-US" dirty="0" smtClean="0">
                <a:solidFill>
                  <a:srgbClr val="00B050"/>
                </a:solidFill>
              </a:rPr>
              <a:t>Multimedia </a:t>
            </a:r>
            <a:r>
              <a:rPr lang="en-US" dirty="0" smtClean="0">
                <a:solidFill>
                  <a:srgbClr val="FFFF00"/>
                </a:solidFill>
              </a:rPr>
              <a:t>(3)</a:t>
            </a:r>
          </a:p>
          <a:p>
            <a:r>
              <a:rPr lang="en-US" dirty="0" smtClean="0">
                <a:solidFill>
                  <a:srgbClr val="00B050"/>
                </a:solidFill>
              </a:rPr>
              <a:t>Extendable </a:t>
            </a:r>
            <a:r>
              <a:rPr lang="en-US" dirty="0" smtClean="0">
                <a:solidFill>
                  <a:srgbClr val="FFFF00"/>
                </a:solidFill>
              </a:rPr>
              <a:t>(2)</a:t>
            </a:r>
          </a:p>
          <a:p>
            <a:r>
              <a:rPr lang="en-US" dirty="0" err="1" smtClean="0"/>
              <a:t>Unsilancable</a:t>
            </a:r>
            <a:endParaRPr lang="en-US" dirty="0" smtClean="0"/>
          </a:p>
          <a:p>
            <a:r>
              <a:rPr lang="en-US" dirty="0" smtClean="0"/>
              <a:t>Engaging</a:t>
            </a:r>
          </a:p>
          <a:p>
            <a:r>
              <a:rPr lang="en-US" dirty="0" smtClean="0"/>
              <a:t>Adaptive</a:t>
            </a:r>
            <a:r>
              <a:rPr lang="en-US" dirty="0" smtClean="0">
                <a:solidFill>
                  <a:srgbClr val="FFFF00"/>
                </a:solidFill>
              </a:rPr>
              <a:t> (1)</a:t>
            </a:r>
          </a:p>
          <a:p>
            <a:r>
              <a:rPr lang="en-US" dirty="0" smtClean="0"/>
              <a:t>Detailed </a:t>
            </a:r>
            <a:r>
              <a:rPr lang="en-US" dirty="0" smtClean="0">
                <a:solidFill>
                  <a:srgbClr val="FFFF00"/>
                </a:solidFill>
              </a:rPr>
              <a:t>(1)</a:t>
            </a:r>
          </a:p>
          <a:p>
            <a:r>
              <a:rPr lang="en-US" dirty="0" smtClean="0"/>
              <a:t>To The Point </a:t>
            </a:r>
            <a:r>
              <a:rPr lang="en-US" dirty="0" smtClean="0">
                <a:solidFill>
                  <a:srgbClr val="FFFF00"/>
                </a:solidFill>
              </a:rPr>
              <a:t>(1)</a:t>
            </a:r>
          </a:p>
          <a:p>
            <a:r>
              <a:rPr lang="en-US" dirty="0" smtClean="0"/>
              <a:t>Self Organizing</a:t>
            </a:r>
            <a:endParaRPr lang="en-US" dirty="0"/>
          </a:p>
        </p:txBody>
      </p:sp>
    </p:spTree>
    <p:extLst>
      <p:ext uri="{BB962C8B-B14F-4D97-AF65-F5344CB8AC3E}">
        <p14:creationId xmlns:p14="http://schemas.microsoft.com/office/powerpoint/2010/main" val="11241936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Info:</a:t>
            </a:r>
            <a:endParaRPr lang="en-US" dirty="0"/>
          </a:p>
        </p:txBody>
      </p:sp>
      <p:sp>
        <p:nvSpPr>
          <p:cNvPr id="3" name="Vertical Text Placeholder 2"/>
          <p:cNvSpPr>
            <a:spLocks noGrp="1"/>
          </p:cNvSpPr>
          <p:nvPr>
            <p:ph type="body" orient="vert" idx="1"/>
          </p:nvPr>
        </p:nvSpPr>
        <p:spPr/>
        <p:txBody>
          <a:bodyPr vert="horz">
            <a:normAutofit fontScale="92500" lnSpcReduction="20000"/>
          </a:bodyPr>
          <a:lstStyle/>
          <a:p>
            <a:r>
              <a:rPr lang="en-US" dirty="0"/>
              <a:t>Date September 24 (Mon.) – September 26 (Wed.) </a:t>
            </a:r>
            <a:endParaRPr lang="en-US" dirty="0" smtClean="0"/>
          </a:p>
          <a:p>
            <a:r>
              <a:rPr lang="en-US" dirty="0" smtClean="0"/>
              <a:t>Location </a:t>
            </a:r>
            <a:r>
              <a:rPr lang="en-US" dirty="0">
                <a:hlinkClick r:id="rId2"/>
              </a:rPr>
              <a:t>Kyoto Research Park</a:t>
            </a:r>
            <a:r>
              <a:rPr lang="en-US" dirty="0"/>
              <a:t> </a:t>
            </a:r>
            <a:endParaRPr lang="en-US" dirty="0" smtClean="0"/>
          </a:p>
          <a:p>
            <a:r>
              <a:rPr lang="en-US" dirty="0" smtClean="0"/>
              <a:t>Organizer </a:t>
            </a:r>
          </a:p>
          <a:p>
            <a:pPr lvl="1"/>
            <a:r>
              <a:rPr lang="en-US" dirty="0" smtClean="0">
                <a:hlinkClick r:id="rId3"/>
              </a:rPr>
              <a:t>Graduate </a:t>
            </a:r>
            <a:r>
              <a:rPr lang="en-US" dirty="0">
                <a:hlinkClick r:id="rId3"/>
              </a:rPr>
              <a:t>School of Informatics, Kyoto University</a:t>
            </a:r>
            <a:r>
              <a:rPr lang="en-US" dirty="0"/>
              <a:t> </a:t>
            </a:r>
            <a:endParaRPr lang="en-US" dirty="0" smtClean="0"/>
          </a:p>
          <a:p>
            <a:pPr lvl="1"/>
            <a:r>
              <a:rPr lang="en-US" dirty="0" smtClean="0">
                <a:hlinkClick r:id="rId4"/>
              </a:rPr>
              <a:t>Graduate </a:t>
            </a:r>
            <a:r>
              <a:rPr lang="en-US" dirty="0">
                <a:hlinkClick r:id="rId4"/>
              </a:rPr>
              <a:t>School of Management, Kyoto University</a:t>
            </a:r>
            <a:r>
              <a:rPr lang="en-US" dirty="0"/>
              <a:t> </a:t>
            </a:r>
            <a:endParaRPr lang="en-US" dirty="0" smtClean="0"/>
          </a:p>
          <a:p>
            <a:r>
              <a:rPr lang="en-US" dirty="0" smtClean="0"/>
              <a:t>Co-organizer </a:t>
            </a:r>
          </a:p>
          <a:p>
            <a:pPr lvl="1"/>
            <a:r>
              <a:rPr lang="en-US" dirty="0" smtClean="0">
                <a:hlinkClick r:id="rId5"/>
              </a:rPr>
              <a:t>Faculty </a:t>
            </a:r>
            <a:r>
              <a:rPr lang="en-US" dirty="0">
                <a:hlinkClick r:id="rId5"/>
              </a:rPr>
              <a:t>of Fine Arts, Kyoto City University of Arts</a:t>
            </a:r>
            <a:r>
              <a:rPr lang="en-US" dirty="0"/>
              <a:t> </a:t>
            </a:r>
            <a:endParaRPr lang="en-US" dirty="0" smtClean="0"/>
          </a:p>
          <a:p>
            <a:pPr lvl="1"/>
            <a:r>
              <a:rPr lang="en-US" dirty="0" smtClean="0">
                <a:hlinkClick r:id="rId6"/>
              </a:rPr>
              <a:t>Graduate </a:t>
            </a:r>
            <a:r>
              <a:rPr lang="en-US" dirty="0">
                <a:hlinkClick r:id="rId6"/>
              </a:rPr>
              <a:t>School of Engineering, Kyoto University</a:t>
            </a:r>
            <a:r>
              <a:rPr lang="en-US" dirty="0"/>
              <a:t> </a:t>
            </a:r>
            <a:endParaRPr lang="en-US" dirty="0" smtClean="0"/>
          </a:p>
          <a:p>
            <a:pPr lvl="1"/>
            <a:r>
              <a:rPr lang="en-US" dirty="0" smtClean="0">
                <a:hlinkClick r:id="rId7"/>
              </a:rPr>
              <a:t>Academic </a:t>
            </a:r>
            <a:r>
              <a:rPr lang="en-US" dirty="0">
                <a:hlinkClick r:id="rId7"/>
              </a:rPr>
              <a:t>Center for Computing and Media Studies, Kyoto University</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Tree>
    <p:extLst>
      <p:ext uri="{BB962C8B-B14F-4D97-AF65-F5344CB8AC3E}">
        <p14:creationId xmlns:p14="http://schemas.microsoft.com/office/powerpoint/2010/main" val="42100660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Desirables:</a:t>
            </a:r>
            <a:endParaRPr lang="en-US" dirty="0"/>
          </a:p>
        </p:txBody>
      </p:sp>
      <p:sp>
        <p:nvSpPr>
          <p:cNvPr id="3" name="Vertical Text Placeholder 2"/>
          <p:cNvSpPr>
            <a:spLocks noGrp="1"/>
          </p:cNvSpPr>
          <p:nvPr>
            <p:ph idx="1"/>
          </p:nvPr>
        </p:nvSpPr>
        <p:spPr>
          <a:xfrm>
            <a:off x="107504" y="1600200"/>
            <a:ext cx="4536504" cy="4997152"/>
          </a:xfrm>
        </p:spPr>
        <p:txBody>
          <a:bodyPr vert="horz">
            <a:normAutofit fontScale="77500" lnSpcReduction="20000"/>
          </a:bodyPr>
          <a:lstStyle/>
          <a:p>
            <a:pPr marL="0" indent="0">
              <a:buNone/>
            </a:pPr>
            <a:r>
              <a:rPr lang="en-US" b="1" dirty="0" smtClean="0"/>
              <a:t>INTERACTION</a:t>
            </a:r>
          </a:p>
          <a:p>
            <a:r>
              <a:rPr lang="en-US" dirty="0" smtClean="0"/>
              <a:t>Mentoring</a:t>
            </a:r>
          </a:p>
          <a:p>
            <a:r>
              <a:rPr lang="en-US" dirty="0" smtClean="0"/>
              <a:t>Friendly Competitive</a:t>
            </a:r>
          </a:p>
          <a:p>
            <a:r>
              <a:rPr lang="en-US" dirty="0" smtClean="0"/>
              <a:t>Social</a:t>
            </a:r>
          </a:p>
          <a:p>
            <a:r>
              <a:rPr lang="en-US" dirty="0" smtClean="0"/>
              <a:t>Socially Aware</a:t>
            </a:r>
          </a:p>
          <a:p>
            <a:r>
              <a:rPr lang="en-US" dirty="0" smtClean="0"/>
              <a:t>Communicable</a:t>
            </a:r>
          </a:p>
          <a:p>
            <a:r>
              <a:rPr lang="en-US" dirty="0" smtClean="0"/>
              <a:t>Having Memory</a:t>
            </a:r>
          </a:p>
          <a:p>
            <a:r>
              <a:rPr lang="en-US" dirty="0" smtClean="0"/>
              <a:t>Personal</a:t>
            </a:r>
          </a:p>
          <a:p>
            <a:r>
              <a:rPr lang="en-US" dirty="0" smtClean="0"/>
              <a:t>Fair</a:t>
            </a:r>
          </a:p>
          <a:p>
            <a:r>
              <a:rPr lang="en-US" dirty="0" smtClean="0"/>
              <a:t>Caring</a:t>
            </a:r>
          </a:p>
          <a:p>
            <a:r>
              <a:rPr lang="en-US" dirty="0" smtClean="0"/>
              <a:t>Devoted</a:t>
            </a:r>
          </a:p>
          <a:p>
            <a:r>
              <a:rPr lang="en-US" dirty="0" smtClean="0"/>
              <a:t>Guiding</a:t>
            </a:r>
          </a:p>
          <a:p>
            <a:r>
              <a:rPr lang="en-US" dirty="0" smtClean="0"/>
              <a:t>Recommending</a:t>
            </a:r>
          </a:p>
          <a:p>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
        <p:nvSpPr>
          <p:cNvPr id="5" name="Vertical Text Placeholder 2"/>
          <p:cNvSpPr txBox="1">
            <a:spLocks/>
          </p:cNvSpPr>
          <p:nvPr/>
        </p:nvSpPr>
        <p:spPr>
          <a:xfrm>
            <a:off x="4572000" y="1600200"/>
            <a:ext cx="4536504" cy="4997152"/>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smtClean="0"/>
              <a:t>TRUSTWORTHY</a:t>
            </a:r>
          </a:p>
          <a:p>
            <a:r>
              <a:rPr lang="en-US" dirty="0" smtClean="0"/>
              <a:t>Honest</a:t>
            </a:r>
          </a:p>
          <a:p>
            <a:r>
              <a:rPr lang="en-US" dirty="0" smtClean="0"/>
              <a:t>Anonymous</a:t>
            </a:r>
          </a:p>
          <a:p>
            <a:r>
              <a:rPr lang="en-US" dirty="0" smtClean="0"/>
              <a:t>Unbiased</a:t>
            </a:r>
          </a:p>
          <a:p>
            <a:r>
              <a:rPr lang="en-US" dirty="0" smtClean="0"/>
              <a:t>Confidence Ensuring</a:t>
            </a:r>
          </a:p>
          <a:p>
            <a:r>
              <a:rPr lang="en-US" dirty="0" smtClean="0"/>
              <a:t>Secure</a:t>
            </a:r>
          </a:p>
          <a:p>
            <a:r>
              <a:rPr lang="en-US" dirty="0" smtClean="0"/>
              <a:t>Earnest</a:t>
            </a:r>
          </a:p>
          <a:p>
            <a:r>
              <a:rPr lang="en-US" dirty="0" smtClean="0"/>
              <a:t>Private</a:t>
            </a:r>
          </a:p>
          <a:p>
            <a:r>
              <a:rPr lang="en-US" dirty="0" smtClean="0"/>
              <a:t>Protecting Privacy</a:t>
            </a:r>
          </a:p>
          <a:p>
            <a:r>
              <a:rPr lang="en-US" dirty="0" smtClean="0"/>
              <a:t>Reliable</a:t>
            </a:r>
          </a:p>
          <a:p>
            <a:r>
              <a:rPr lang="en-US" dirty="0" smtClean="0"/>
              <a:t>Transparent</a:t>
            </a:r>
          </a:p>
          <a:p>
            <a:r>
              <a:rPr lang="en-US" dirty="0" smtClean="0"/>
              <a:t>Trustable</a:t>
            </a:r>
            <a:endParaRPr lang="en-US" dirty="0"/>
          </a:p>
        </p:txBody>
      </p:sp>
    </p:spTree>
    <p:extLst>
      <p:ext uri="{BB962C8B-B14F-4D97-AF65-F5344CB8AC3E}">
        <p14:creationId xmlns:p14="http://schemas.microsoft.com/office/powerpoint/2010/main" val="39585544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Desirables:</a:t>
            </a:r>
            <a:endParaRPr lang="en-US" dirty="0"/>
          </a:p>
        </p:txBody>
      </p:sp>
      <p:sp>
        <p:nvSpPr>
          <p:cNvPr id="3" name="Vertical Text Placeholder 2"/>
          <p:cNvSpPr>
            <a:spLocks noGrp="1"/>
          </p:cNvSpPr>
          <p:nvPr>
            <p:ph idx="1"/>
          </p:nvPr>
        </p:nvSpPr>
        <p:spPr>
          <a:xfrm>
            <a:off x="107504" y="1600200"/>
            <a:ext cx="4536504" cy="4997152"/>
          </a:xfrm>
        </p:spPr>
        <p:txBody>
          <a:bodyPr vert="horz">
            <a:normAutofit fontScale="77500" lnSpcReduction="20000"/>
          </a:bodyPr>
          <a:lstStyle/>
          <a:p>
            <a:pPr marL="0" indent="0">
              <a:buNone/>
            </a:pPr>
            <a:r>
              <a:rPr lang="en-US" b="1" dirty="0" smtClean="0"/>
              <a:t>INTERACTION </a:t>
            </a:r>
            <a:r>
              <a:rPr lang="en-US" b="1" dirty="0" smtClean="0">
                <a:solidFill>
                  <a:srgbClr val="FFFF00"/>
                </a:solidFill>
              </a:rPr>
              <a:t>(12)</a:t>
            </a:r>
          </a:p>
          <a:p>
            <a:r>
              <a:rPr lang="en-US" dirty="0" smtClean="0">
                <a:solidFill>
                  <a:srgbClr val="00B050"/>
                </a:solidFill>
              </a:rPr>
              <a:t>Mentoring </a:t>
            </a:r>
            <a:r>
              <a:rPr lang="en-US" dirty="0" smtClean="0">
                <a:solidFill>
                  <a:srgbClr val="FFFF00"/>
                </a:solidFill>
              </a:rPr>
              <a:t>(3)</a:t>
            </a:r>
          </a:p>
          <a:p>
            <a:r>
              <a:rPr lang="en-US" dirty="0"/>
              <a:t>Friendly Competitive </a:t>
            </a:r>
            <a:r>
              <a:rPr lang="en-US" dirty="0">
                <a:solidFill>
                  <a:srgbClr val="FFFF00"/>
                </a:solidFill>
              </a:rPr>
              <a:t>(1)</a:t>
            </a:r>
            <a:endParaRPr lang="en-US" dirty="0" smtClean="0">
              <a:solidFill>
                <a:srgbClr val="FFFF00"/>
              </a:solidFill>
            </a:endParaRPr>
          </a:p>
          <a:p>
            <a:r>
              <a:rPr lang="en-US" dirty="0" smtClean="0"/>
              <a:t>Social </a:t>
            </a:r>
            <a:r>
              <a:rPr lang="en-US" dirty="0">
                <a:solidFill>
                  <a:srgbClr val="FFFF00"/>
                </a:solidFill>
              </a:rPr>
              <a:t>(1)</a:t>
            </a:r>
            <a:endParaRPr lang="en-US" dirty="0" smtClean="0">
              <a:solidFill>
                <a:srgbClr val="FFFF00"/>
              </a:solidFill>
            </a:endParaRPr>
          </a:p>
          <a:p>
            <a:r>
              <a:rPr lang="en-US" dirty="0" smtClean="0"/>
              <a:t>Socially Aware</a:t>
            </a:r>
          </a:p>
          <a:p>
            <a:r>
              <a:rPr lang="en-US" dirty="0" smtClean="0"/>
              <a:t>Communicable </a:t>
            </a:r>
            <a:r>
              <a:rPr lang="en-US" dirty="0">
                <a:solidFill>
                  <a:srgbClr val="FFFF00"/>
                </a:solidFill>
              </a:rPr>
              <a:t>(1)</a:t>
            </a:r>
            <a:endParaRPr lang="en-US" dirty="0" smtClean="0">
              <a:solidFill>
                <a:srgbClr val="FFFF00"/>
              </a:solidFill>
            </a:endParaRPr>
          </a:p>
          <a:p>
            <a:r>
              <a:rPr lang="en-US" dirty="0" smtClean="0"/>
              <a:t>Having Memory</a:t>
            </a:r>
          </a:p>
          <a:p>
            <a:r>
              <a:rPr lang="en-US" dirty="0" smtClean="0">
                <a:solidFill>
                  <a:srgbClr val="00B050"/>
                </a:solidFill>
              </a:rPr>
              <a:t>Personal </a:t>
            </a:r>
            <a:r>
              <a:rPr lang="en-US" dirty="0" smtClean="0">
                <a:solidFill>
                  <a:srgbClr val="FFFF00"/>
                </a:solidFill>
              </a:rPr>
              <a:t>(2)</a:t>
            </a:r>
          </a:p>
          <a:p>
            <a:r>
              <a:rPr lang="en-US" dirty="0" smtClean="0"/>
              <a:t>Fair</a:t>
            </a:r>
          </a:p>
          <a:p>
            <a:r>
              <a:rPr lang="en-US" dirty="0" smtClean="0"/>
              <a:t>Caring</a:t>
            </a:r>
          </a:p>
          <a:p>
            <a:r>
              <a:rPr lang="en-US" dirty="0" smtClean="0"/>
              <a:t>Devoted</a:t>
            </a:r>
          </a:p>
          <a:p>
            <a:r>
              <a:rPr lang="en-US" dirty="0" smtClean="0">
                <a:solidFill>
                  <a:srgbClr val="00B050"/>
                </a:solidFill>
              </a:rPr>
              <a:t>Guiding </a:t>
            </a:r>
            <a:r>
              <a:rPr lang="en-US" dirty="0" smtClean="0">
                <a:solidFill>
                  <a:srgbClr val="FFFF00"/>
                </a:solidFill>
              </a:rPr>
              <a:t>(3)</a:t>
            </a:r>
          </a:p>
          <a:p>
            <a:r>
              <a:rPr lang="en-US" dirty="0" smtClean="0"/>
              <a:t>Recommending </a:t>
            </a:r>
            <a:r>
              <a:rPr lang="en-US" dirty="0">
                <a:solidFill>
                  <a:srgbClr val="FFFF00"/>
                </a:solidFill>
              </a:rPr>
              <a:t>(1)</a:t>
            </a:r>
            <a:endParaRPr lang="en-US" dirty="0" smtClean="0">
              <a:solidFill>
                <a:srgbClr val="FFFF00"/>
              </a:solidFill>
            </a:endParaRPr>
          </a:p>
          <a:p>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
        <p:nvSpPr>
          <p:cNvPr id="5" name="Vertical Text Placeholder 2"/>
          <p:cNvSpPr txBox="1">
            <a:spLocks/>
          </p:cNvSpPr>
          <p:nvPr/>
        </p:nvSpPr>
        <p:spPr>
          <a:xfrm>
            <a:off x="4572000" y="1600200"/>
            <a:ext cx="4536504" cy="4997152"/>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smtClean="0"/>
              <a:t>TRUSTWORTHY </a:t>
            </a:r>
            <a:r>
              <a:rPr lang="en-US" b="1" dirty="0" smtClean="0">
                <a:solidFill>
                  <a:srgbClr val="FFFF00"/>
                </a:solidFill>
              </a:rPr>
              <a:t>(8)</a:t>
            </a:r>
          </a:p>
          <a:p>
            <a:r>
              <a:rPr lang="en-US" dirty="0" smtClean="0">
                <a:solidFill>
                  <a:srgbClr val="00B050"/>
                </a:solidFill>
              </a:rPr>
              <a:t>Honest </a:t>
            </a:r>
            <a:r>
              <a:rPr lang="en-US" dirty="0" smtClean="0">
                <a:solidFill>
                  <a:srgbClr val="FFFF00"/>
                </a:solidFill>
              </a:rPr>
              <a:t>(3)</a:t>
            </a:r>
          </a:p>
          <a:p>
            <a:r>
              <a:rPr lang="en-US" dirty="0" smtClean="0"/>
              <a:t>Anonymous </a:t>
            </a:r>
            <a:r>
              <a:rPr lang="en-US" dirty="0" smtClean="0">
                <a:solidFill>
                  <a:srgbClr val="FFFF00"/>
                </a:solidFill>
              </a:rPr>
              <a:t>(1)</a:t>
            </a:r>
          </a:p>
          <a:p>
            <a:r>
              <a:rPr lang="en-US" dirty="0" smtClean="0"/>
              <a:t>Unbiased </a:t>
            </a:r>
            <a:r>
              <a:rPr lang="en-US" dirty="0">
                <a:solidFill>
                  <a:srgbClr val="FFFF00"/>
                </a:solidFill>
              </a:rPr>
              <a:t>(1)</a:t>
            </a:r>
            <a:endParaRPr lang="en-US" dirty="0" smtClean="0">
              <a:solidFill>
                <a:srgbClr val="FFFF00"/>
              </a:solidFill>
            </a:endParaRPr>
          </a:p>
          <a:p>
            <a:r>
              <a:rPr lang="en-US" dirty="0" smtClean="0"/>
              <a:t>Confidence Ensuring</a:t>
            </a:r>
          </a:p>
          <a:p>
            <a:r>
              <a:rPr lang="en-US" dirty="0" smtClean="0"/>
              <a:t>Secure</a:t>
            </a:r>
          </a:p>
          <a:p>
            <a:r>
              <a:rPr lang="en-US" dirty="0" smtClean="0"/>
              <a:t>Earnest</a:t>
            </a:r>
          </a:p>
          <a:p>
            <a:r>
              <a:rPr lang="en-US" dirty="0" smtClean="0"/>
              <a:t>Private</a:t>
            </a:r>
          </a:p>
          <a:p>
            <a:r>
              <a:rPr lang="en-US" dirty="0" smtClean="0"/>
              <a:t>Protecting Privacy </a:t>
            </a:r>
            <a:r>
              <a:rPr lang="en-US" dirty="0">
                <a:solidFill>
                  <a:srgbClr val="FFFF00"/>
                </a:solidFill>
              </a:rPr>
              <a:t>(1)</a:t>
            </a:r>
            <a:endParaRPr lang="en-US" dirty="0" smtClean="0">
              <a:solidFill>
                <a:srgbClr val="FFFF00"/>
              </a:solidFill>
            </a:endParaRPr>
          </a:p>
          <a:p>
            <a:r>
              <a:rPr lang="en-US" dirty="0" smtClean="0"/>
              <a:t>Reliable</a:t>
            </a:r>
          </a:p>
          <a:p>
            <a:r>
              <a:rPr lang="en-US" dirty="0" smtClean="0"/>
              <a:t>Transparent </a:t>
            </a:r>
            <a:r>
              <a:rPr lang="en-US" dirty="0">
                <a:solidFill>
                  <a:srgbClr val="FFFF00"/>
                </a:solidFill>
              </a:rPr>
              <a:t>(1)</a:t>
            </a:r>
            <a:endParaRPr lang="en-US" dirty="0" smtClean="0">
              <a:solidFill>
                <a:srgbClr val="FFFF00"/>
              </a:solidFill>
            </a:endParaRPr>
          </a:p>
          <a:p>
            <a:r>
              <a:rPr lang="en-US" dirty="0" smtClean="0"/>
              <a:t>Trustable </a:t>
            </a:r>
            <a:r>
              <a:rPr lang="en-US" dirty="0">
                <a:solidFill>
                  <a:srgbClr val="FFFF00"/>
                </a:solidFill>
              </a:rPr>
              <a:t>(1)</a:t>
            </a:r>
          </a:p>
        </p:txBody>
      </p:sp>
    </p:spTree>
    <p:extLst>
      <p:ext uri="{BB962C8B-B14F-4D97-AF65-F5344CB8AC3E}">
        <p14:creationId xmlns:p14="http://schemas.microsoft.com/office/powerpoint/2010/main" val="3783048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Desirables:</a:t>
            </a:r>
            <a:endParaRPr lang="en-US" dirty="0"/>
          </a:p>
        </p:txBody>
      </p:sp>
      <p:sp>
        <p:nvSpPr>
          <p:cNvPr id="3" name="Vertical Text Placeholder 2"/>
          <p:cNvSpPr>
            <a:spLocks noGrp="1"/>
          </p:cNvSpPr>
          <p:nvPr>
            <p:ph idx="1"/>
          </p:nvPr>
        </p:nvSpPr>
        <p:spPr>
          <a:xfrm>
            <a:off x="107504" y="1600200"/>
            <a:ext cx="4536504" cy="4997152"/>
          </a:xfrm>
        </p:spPr>
        <p:txBody>
          <a:bodyPr vert="horz">
            <a:normAutofit/>
          </a:bodyPr>
          <a:lstStyle/>
          <a:p>
            <a:pPr marL="0" indent="0">
              <a:buNone/>
            </a:pPr>
            <a:r>
              <a:rPr lang="en-US" b="1" dirty="0" smtClean="0"/>
              <a:t>PERSONALITY</a:t>
            </a:r>
          </a:p>
          <a:p>
            <a:r>
              <a:rPr lang="en-US" dirty="0" smtClean="0"/>
              <a:t>Motivating</a:t>
            </a:r>
          </a:p>
          <a:p>
            <a:r>
              <a:rPr lang="en-US" dirty="0" smtClean="0"/>
              <a:t>Passionate</a:t>
            </a:r>
          </a:p>
          <a:p>
            <a:r>
              <a:rPr lang="en-US" dirty="0" smtClean="0"/>
              <a:t>Empathic</a:t>
            </a:r>
          </a:p>
          <a:p>
            <a:r>
              <a:rPr lang="en-US" dirty="0" smtClean="0"/>
              <a:t>Empowering</a:t>
            </a:r>
          </a:p>
          <a:p>
            <a:r>
              <a:rPr lang="en-US" dirty="0" smtClean="0"/>
              <a:t>Encouraging</a:t>
            </a:r>
          </a:p>
          <a:p>
            <a:r>
              <a:rPr lang="en-US" dirty="0" smtClean="0"/>
              <a:t>Demanding</a:t>
            </a:r>
          </a:p>
          <a:p>
            <a:r>
              <a:rPr lang="en-US" dirty="0" smtClean="0"/>
              <a:t>Responsive</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
        <p:nvSpPr>
          <p:cNvPr id="5" name="Vertical Text Placeholder 2"/>
          <p:cNvSpPr txBox="1">
            <a:spLocks/>
          </p:cNvSpPr>
          <p:nvPr/>
        </p:nvSpPr>
        <p:spPr>
          <a:xfrm>
            <a:off x="4572000" y="1600200"/>
            <a:ext cx="4536504" cy="49971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smtClean="0"/>
              <a:t>PIONEERING</a:t>
            </a:r>
          </a:p>
          <a:p>
            <a:r>
              <a:rPr lang="en-US" dirty="0" smtClean="0"/>
              <a:t>Pioneering</a:t>
            </a:r>
          </a:p>
          <a:p>
            <a:r>
              <a:rPr lang="en-US" dirty="0" smtClean="0"/>
              <a:t>Dynamic</a:t>
            </a:r>
          </a:p>
          <a:p>
            <a:r>
              <a:rPr lang="en-US" dirty="0" smtClean="0"/>
              <a:t>Challenging</a:t>
            </a:r>
          </a:p>
          <a:p>
            <a:r>
              <a:rPr lang="en-US" dirty="0" smtClean="0"/>
              <a:t>Up-to-Date</a:t>
            </a:r>
          </a:p>
          <a:p>
            <a:r>
              <a:rPr lang="en-US" dirty="0" smtClean="0"/>
              <a:t>Innovative</a:t>
            </a:r>
          </a:p>
          <a:p>
            <a:r>
              <a:rPr lang="en-US" dirty="0" smtClean="0"/>
              <a:t>Reproducing</a:t>
            </a:r>
          </a:p>
          <a:p>
            <a:r>
              <a:rPr lang="en-US" dirty="0" smtClean="0"/>
              <a:t>Rich in Ideas</a:t>
            </a:r>
            <a:endParaRPr lang="en-US" dirty="0"/>
          </a:p>
        </p:txBody>
      </p:sp>
    </p:spTree>
    <p:extLst>
      <p:ext uri="{BB962C8B-B14F-4D97-AF65-F5344CB8AC3E}">
        <p14:creationId xmlns:p14="http://schemas.microsoft.com/office/powerpoint/2010/main" val="30328040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Desirables:</a:t>
            </a:r>
            <a:endParaRPr lang="en-US" dirty="0"/>
          </a:p>
        </p:txBody>
      </p:sp>
      <p:sp>
        <p:nvSpPr>
          <p:cNvPr id="3" name="Vertical Text Placeholder 2"/>
          <p:cNvSpPr>
            <a:spLocks noGrp="1"/>
          </p:cNvSpPr>
          <p:nvPr>
            <p:ph idx="1"/>
          </p:nvPr>
        </p:nvSpPr>
        <p:spPr>
          <a:xfrm>
            <a:off x="107504" y="1600200"/>
            <a:ext cx="4536504" cy="4997152"/>
          </a:xfrm>
        </p:spPr>
        <p:txBody>
          <a:bodyPr vert="horz">
            <a:normAutofit/>
          </a:bodyPr>
          <a:lstStyle/>
          <a:p>
            <a:pPr marL="0" indent="0">
              <a:buNone/>
            </a:pPr>
            <a:r>
              <a:rPr lang="en-US" b="1" dirty="0" smtClean="0"/>
              <a:t>PERSONALITY </a:t>
            </a:r>
            <a:r>
              <a:rPr lang="en-US" b="1" dirty="0" smtClean="0">
                <a:solidFill>
                  <a:srgbClr val="FFFF00"/>
                </a:solidFill>
              </a:rPr>
              <a:t>(5)</a:t>
            </a:r>
          </a:p>
          <a:p>
            <a:r>
              <a:rPr lang="en-US" dirty="0" smtClean="0">
                <a:solidFill>
                  <a:srgbClr val="00B050"/>
                </a:solidFill>
              </a:rPr>
              <a:t>Motivating </a:t>
            </a:r>
            <a:r>
              <a:rPr lang="en-US" dirty="0" smtClean="0">
                <a:solidFill>
                  <a:srgbClr val="FFFF00"/>
                </a:solidFill>
              </a:rPr>
              <a:t>(3)</a:t>
            </a:r>
          </a:p>
          <a:p>
            <a:r>
              <a:rPr lang="en-US" dirty="0" smtClean="0"/>
              <a:t>Passionate</a:t>
            </a:r>
          </a:p>
          <a:p>
            <a:r>
              <a:rPr lang="en-US" dirty="0">
                <a:solidFill>
                  <a:srgbClr val="00B050"/>
                </a:solidFill>
              </a:rPr>
              <a:t>Empathic </a:t>
            </a:r>
            <a:r>
              <a:rPr lang="en-US" dirty="0" smtClean="0">
                <a:solidFill>
                  <a:srgbClr val="FFFF00"/>
                </a:solidFill>
              </a:rPr>
              <a:t>(2)</a:t>
            </a:r>
            <a:endParaRPr lang="en-US" dirty="0" smtClean="0">
              <a:solidFill>
                <a:srgbClr val="00B050"/>
              </a:solidFill>
            </a:endParaRPr>
          </a:p>
          <a:p>
            <a:r>
              <a:rPr lang="en-US" dirty="0" smtClean="0"/>
              <a:t>Empowering</a:t>
            </a:r>
          </a:p>
          <a:p>
            <a:r>
              <a:rPr lang="en-US" dirty="0" smtClean="0"/>
              <a:t>Encouraging</a:t>
            </a:r>
          </a:p>
          <a:p>
            <a:r>
              <a:rPr lang="en-US" dirty="0" smtClean="0"/>
              <a:t>Demanding</a:t>
            </a:r>
          </a:p>
          <a:p>
            <a:r>
              <a:rPr lang="en-US" dirty="0" smtClean="0"/>
              <a:t>Responsive</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
        <p:nvSpPr>
          <p:cNvPr id="5" name="Vertical Text Placeholder 2"/>
          <p:cNvSpPr txBox="1">
            <a:spLocks/>
          </p:cNvSpPr>
          <p:nvPr/>
        </p:nvSpPr>
        <p:spPr>
          <a:xfrm>
            <a:off x="4572000" y="1600200"/>
            <a:ext cx="4536504" cy="49971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smtClean="0"/>
              <a:t>PIONEERING </a:t>
            </a:r>
            <a:r>
              <a:rPr lang="en-US" b="1" dirty="0" smtClean="0">
                <a:solidFill>
                  <a:srgbClr val="FFFF00"/>
                </a:solidFill>
              </a:rPr>
              <a:t>(5)</a:t>
            </a:r>
          </a:p>
          <a:p>
            <a:r>
              <a:rPr lang="en-US" dirty="0" smtClean="0"/>
              <a:t>Pioneering</a:t>
            </a:r>
          </a:p>
          <a:p>
            <a:r>
              <a:rPr lang="en-US" dirty="0" smtClean="0"/>
              <a:t>Dynamic</a:t>
            </a:r>
          </a:p>
          <a:p>
            <a:r>
              <a:rPr lang="en-US" dirty="0" smtClean="0"/>
              <a:t>Challenging </a:t>
            </a:r>
            <a:r>
              <a:rPr lang="en-US" dirty="0">
                <a:solidFill>
                  <a:srgbClr val="00B050"/>
                </a:solidFill>
              </a:rPr>
              <a:t> </a:t>
            </a:r>
            <a:r>
              <a:rPr lang="en-US" dirty="0" smtClean="0">
                <a:solidFill>
                  <a:srgbClr val="FFFF00"/>
                </a:solidFill>
              </a:rPr>
              <a:t>(1)</a:t>
            </a:r>
            <a:endParaRPr lang="en-US" dirty="0" smtClean="0"/>
          </a:p>
          <a:p>
            <a:r>
              <a:rPr lang="en-US" dirty="0" smtClean="0">
                <a:solidFill>
                  <a:srgbClr val="00B050"/>
                </a:solidFill>
              </a:rPr>
              <a:t>Up-to-Date</a:t>
            </a:r>
            <a:r>
              <a:rPr lang="en-US" dirty="0">
                <a:solidFill>
                  <a:srgbClr val="00B050"/>
                </a:solidFill>
              </a:rPr>
              <a:t> </a:t>
            </a:r>
            <a:r>
              <a:rPr lang="en-US" dirty="0" smtClean="0">
                <a:solidFill>
                  <a:srgbClr val="FFFF00"/>
                </a:solidFill>
              </a:rPr>
              <a:t>(4)</a:t>
            </a:r>
            <a:endParaRPr lang="en-US" dirty="0" smtClean="0">
              <a:solidFill>
                <a:srgbClr val="00B050"/>
              </a:solidFill>
            </a:endParaRPr>
          </a:p>
          <a:p>
            <a:r>
              <a:rPr lang="en-US" dirty="0" smtClean="0"/>
              <a:t>Innovative</a:t>
            </a:r>
          </a:p>
          <a:p>
            <a:r>
              <a:rPr lang="en-US" dirty="0" smtClean="0"/>
              <a:t>Reproducing</a:t>
            </a:r>
          </a:p>
          <a:p>
            <a:r>
              <a:rPr lang="en-US" dirty="0" smtClean="0"/>
              <a:t>Rich in Ideas</a:t>
            </a:r>
            <a:endParaRPr lang="en-US" dirty="0"/>
          </a:p>
        </p:txBody>
      </p:sp>
    </p:spTree>
    <p:extLst>
      <p:ext uri="{BB962C8B-B14F-4D97-AF65-F5344CB8AC3E}">
        <p14:creationId xmlns:p14="http://schemas.microsoft.com/office/powerpoint/2010/main" val="9856253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Desirables:</a:t>
            </a:r>
            <a:endParaRPr lang="en-US" dirty="0"/>
          </a:p>
        </p:txBody>
      </p:sp>
      <p:sp>
        <p:nvSpPr>
          <p:cNvPr id="3" name="Vertical Text Placeholder 2"/>
          <p:cNvSpPr>
            <a:spLocks noGrp="1"/>
          </p:cNvSpPr>
          <p:nvPr>
            <p:ph idx="1"/>
          </p:nvPr>
        </p:nvSpPr>
        <p:spPr>
          <a:xfrm>
            <a:off x="107504" y="1600200"/>
            <a:ext cx="4536504" cy="4997152"/>
          </a:xfrm>
        </p:spPr>
        <p:txBody>
          <a:bodyPr vert="horz">
            <a:normAutofit/>
          </a:bodyPr>
          <a:lstStyle/>
          <a:p>
            <a:pPr marL="0" indent="0">
              <a:buNone/>
            </a:pPr>
            <a:r>
              <a:rPr lang="en-US" b="1" dirty="0" smtClean="0"/>
              <a:t>MISC</a:t>
            </a:r>
          </a:p>
          <a:p>
            <a:r>
              <a:rPr lang="en-US" dirty="0" smtClean="0"/>
              <a:t>Psychic</a:t>
            </a:r>
          </a:p>
          <a:p>
            <a:r>
              <a:rPr lang="en-US" dirty="0" smtClean="0"/>
              <a:t>Language Independent</a:t>
            </a:r>
          </a:p>
          <a:p>
            <a:r>
              <a:rPr lang="en-US" dirty="0" smtClean="0"/>
              <a:t>Surprising</a:t>
            </a:r>
          </a:p>
          <a:p>
            <a:r>
              <a:rPr lang="en-US" dirty="0" smtClean="0"/>
              <a:t>Self Sustaining</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Tree>
    <p:extLst>
      <p:ext uri="{BB962C8B-B14F-4D97-AF65-F5344CB8AC3E}">
        <p14:creationId xmlns:p14="http://schemas.microsoft.com/office/powerpoint/2010/main" val="38275847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Desirables:</a:t>
            </a:r>
            <a:endParaRPr lang="en-US" dirty="0"/>
          </a:p>
        </p:txBody>
      </p:sp>
      <p:sp>
        <p:nvSpPr>
          <p:cNvPr id="3" name="Vertical Text Placeholder 2"/>
          <p:cNvSpPr>
            <a:spLocks noGrp="1"/>
          </p:cNvSpPr>
          <p:nvPr>
            <p:ph idx="1"/>
          </p:nvPr>
        </p:nvSpPr>
        <p:spPr>
          <a:xfrm>
            <a:off x="107504" y="1600200"/>
            <a:ext cx="4536504" cy="4997152"/>
          </a:xfrm>
        </p:spPr>
        <p:txBody>
          <a:bodyPr vert="horz">
            <a:normAutofit/>
          </a:bodyPr>
          <a:lstStyle/>
          <a:p>
            <a:pPr marL="0" indent="0">
              <a:buNone/>
            </a:pPr>
            <a:r>
              <a:rPr lang="en-US" b="1" dirty="0" smtClean="0"/>
              <a:t>MISC </a:t>
            </a:r>
            <a:r>
              <a:rPr lang="en-US" b="1" dirty="0" smtClean="0">
                <a:solidFill>
                  <a:srgbClr val="FFFF00"/>
                </a:solidFill>
              </a:rPr>
              <a:t>(1)</a:t>
            </a:r>
          </a:p>
          <a:p>
            <a:r>
              <a:rPr lang="en-US" dirty="0" smtClean="0"/>
              <a:t>Psychic </a:t>
            </a:r>
            <a:r>
              <a:rPr lang="en-US" dirty="0" smtClean="0">
                <a:solidFill>
                  <a:srgbClr val="FFFF00"/>
                </a:solidFill>
              </a:rPr>
              <a:t>(1)</a:t>
            </a:r>
          </a:p>
          <a:p>
            <a:r>
              <a:rPr lang="en-US" dirty="0" smtClean="0"/>
              <a:t>Language Independent</a:t>
            </a:r>
          </a:p>
          <a:p>
            <a:r>
              <a:rPr lang="en-US" dirty="0" smtClean="0"/>
              <a:t>Surprising</a:t>
            </a:r>
          </a:p>
          <a:p>
            <a:r>
              <a:rPr lang="en-US" dirty="0" smtClean="0"/>
              <a:t>Self Sustaining</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Tree>
    <p:extLst>
      <p:ext uri="{BB962C8B-B14F-4D97-AF65-F5344CB8AC3E}">
        <p14:creationId xmlns:p14="http://schemas.microsoft.com/office/powerpoint/2010/main" val="19701482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
        <p:nvSpPr>
          <p:cNvPr id="2" name="Title 1"/>
          <p:cNvSpPr>
            <a:spLocks noGrp="1"/>
          </p:cNvSpPr>
          <p:nvPr>
            <p:ph type="title"/>
          </p:nvPr>
        </p:nvSpPr>
        <p:spPr/>
        <p:txBody>
          <a:bodyPr/>
          <a:lstStyle/>
          <a:p>
            <a:r>
              <a:rPr lang="en-US" dirty="0"/>
              <a:t>Final </a:t>
            </a:r>
            <a:r>
              <a:rPr lang="en-US" dirty="0" smtClean="0"/>
              <a:t>Desirables  &amp; Satisfactory Criteria:</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45048470"/>
              </p:ext>
            </p:extLst>
          </p:nvPr>
        </p:nvGraphicFramePr>
        <p:xfrm>
          <a:off x="395536" y="1600200"/>
          <a:ext cx="8748464"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89412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Directions:</a:t>
            </a:r>
            <a:endParaRPr lang="en-US" dirty="0"/>
          </a:p>
        </p:txBody>
      </p:sp>
      <p:sp>
        <p:nvSpPr>
          <p:cNvPr id="3" name="Vertical Text Placeholder 2"/>
          <p:cNvSpPr>
            <a:spLocks noGrp="1"/>
          </p:cNvSpPr>
          <p:nvPr>
            <p:ph idx="1"/>
          </p:nvPr>
        </p:nvSpPr>
        <p:spPr>
          <a:xfrm>
            <a:off x="0" y="1340768"/>
            <a:ext cx="4644008" cy="5112568"/>
          </a:xfrm>
        </p:spPr>
        <p:txBody>
          <a:bodyPr vert="horz"/>
          <a:lstStyle/>
          <a:p>
            <a:pPr marL="514350" indent="-514350">
              <a:buFont typeface="+mj-lt"/>
              <a:buAutoNum type="arabicPeriod"/>
            </a:pPr>
            <a:r>
              <a:rPr lang="en-US" dirty="0" smtClean="0"/>
              <a:t>Article Generation/Edition Checking Service</a:t>
            </a:r>
          </a:p>
          <a:p>
            <a:pPr marL="514350" indent="-514350">
              <a:buFont typeface="+mj-lt"/>
              <a:buAutoNum type="arabicPeriod"/>
            </a:pPr>
            <a:r>
              <a:rPr lang="en-US" dirty="0" smtClean="0"/>
              <a:t>Personalizing User Interface</a:t>
            </a:r>
          </a:p>
          <a:p>
            <a:pPr marL="514350" indent="-514350">
              <a:buFont typeface="+mj-lt"/>
              <a:buAutoNum type="arabicPeriod"/>
            </a:pPr>
            <a:r>
              <a:rPr lang="en-US" dirty="0" smtClean="0"/>
              <a:t>Extension Directions</a:t>
            </a:r>
          </a:p>
          <a:p>
            <a:pPr marL="514350" indent="-514350">
              <a:buFont typeface="+mj-lt"/>
              <a:buAutoNum type="arabicPeriod"/>
            </a:pPr>
            <a:r>
              <a:rPr lang="en-US" dirty="0" smtClean="0"/>
              <a:t>Smart Wikipedia</a:t>
            </a:r>
          </a:p>
          <a:p>
            <a:pPr marL="514350" indent="-514350">
              <a:buFont typeface="+mj-lt"/>
              <a:buAutoNum type="arabicPeriod"/>
            </a:pPr>
            <a:endParaRPr lang="en-US" dirty="0"/>
          </a:p>
          <a:p>
            <a:pPr marL="0" indent="0">
              <a:buNone/>
            </a:pPr>
            <a:r>
              <a:rPr lang="en-US" dirty="0" smtClean="0"/>
              <a:t>+ Feedbacks effected</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cxnSp>
        <p:nvCxnSpPr>
          <p:cNvPr id="10" name="Straight Arrow Connector 9"/>
          <p:cNvCxnSpPr/>
          <p:nvPr/>
        </p:nvCxnSpPr>
        <p:spPr>
          <a:xfrm flipH="1">
            <a:off x="4499992" y="3897052"/>
            <a:ext cx="4320480" cy="0"/>
          </a:xfrm>
          <a:prstGeom prst="straightConnector1">
            <a:avLst/>
          </a:prstGeom>
          <a:ln w="63500">
            <a:solidFill>
              <a:srgbClr val="C00000"/>
            </a:solidFill>
            <a:headEnd type="stealth" w="med" len="lg"/>
            <a:tailEnd type="stealth" w="med" len="lg"/>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868144" y="1484784"/>
            <a:ext cx="1169876" cy="369332"/>
          </a:xfrm>
          <a:prstGeom prst="rect">
            <a:avLst/>
          </a:prstGeom>
          <a:noFill/>
        </p:spPr>
        <p:txBody>
          <a:bodyPr wrap="square" rtlCol="0">
            <a:spAutoFit/>
          </a:bodyPr>
          <a:lstStyle/>
          <a:p>
            <a:pPr algn="ctr"/>
            <a:r>
              <a:rPr lang="en-US" b="1" i="1" dirty="0" smtClean="0">
                <a:solidFill>
                  <a:srgbClr val="FFFF00"/>
                </a:solidFill>
              </a:rPr>
              <a:t>Radical</a:t>
            </a:r>
            <a:endParaRPr lang="en-US" b="1" i="1" dirty="0">
              <a:solidFill>
                <a:srgbClr val="FFFF00"/>
              </a:solidFill>
            </a:endParaRPr>
          </a:p>
        </p:txBody>
      </p:sp>
      <p:sp>
        <p:nvSpPr>
          <p:cNvPr id="14" name="TextBox 13"/>
          <p:cNvSpPr txBox="1"/>
          <p:nvPr/>
        </p:nvSpPr>
        <p:spPr>
          <a:xfrm>
            <a:off x="5652120" y="5939988"/>
            <a:ext cx="1800200" cy="369332"/>
          </a:xfrm>
          <a:prstGeom prst="rect">
            <a:avLst/>
          </a:prstGeom>
          <a:noFill/>
        </p:spPr>
        <p:txBody>
          <a:bodyPr wrap="square" rtlCol="0">
            <a:spAutoFit/>
          </a:bodyPr>
          <a:lstStyle/>
          <a:p>
            <a:pPr algn="ctr"/>
            <a:r>
              <a:rPr lang="en-US" b="1" i="1" dirty="0" smtClean="0">
                <a:solidFill>
                  <a:srgbClr val="FFFF00"/>
                </a:solidFill>
              </a:rPr>
              <a:t>Incremental</a:t>
            </a:r>
            <a:endParaRPr lang="en-US" b="1" i="1" dirty="0">
              <a:solidFill>
                <a:srgbClr val="FFFF00"/>
              </a:solidFill>
            </a:endParaRPr>
          </a:p>
        </p:txBody>
      </p:sp>
      <p:sp>
        <p:nvSpPr>
          <p:cNvPr id="15" name="TextBox 14"/>
          <p:cNvSpPr txBox="1"/>
          <p:nvPr/>
        </p:nvSpPr>
        <p:spPr>
          <a:xfrm>
            <a:off x="3915054" y="3356992"/>
            <a:ext cx="1169876" cy="369332"/>
          </a:xfrm>
          <a:prstGeom prst="rect">
            <a:avLst/>
          </a:prstGeom>
          <a:noFill/>
        </p:spPr>
        <p:txBody>
          <a:bodyPr wrap="square" rtlCol="0">
            <a:spAutoFit/>
          </a:bodyPr>
          <a:lstStyle/>
          <a:p>
            <a:pPr algn="ctr"/>
            <a:r>
              <a:rPr lang="en-US" b="1" i="1" dirty="0" smtClean="0">
                <a:solidFill>
                  <a:srgbClr val="FFFF00"/>
                </a:solidFill>
              </a:rPr>
              <a:t>Human</a:t>
            </a:r>
            <a:endParaRPr lang="en-US" b="1" i="1" dirty="0">
              <a:solidFill>
                <a:srgbClr val="FFFF00"/>
              </a:solidFill>
            </a:endParaRPr>
          </a:p>
        </p:txBody>
      </p:sp>
      <p:sp>
        <p:nvSpPr>
          <p:cNvPr id="16" name="TextBox 15"/>
          <p:cNvSpPr txBox="1"/>
          <p:nvPr/>
        </p:nvSpPr>
        <p:spPr>
          <a:xfrm>
            <a:off x="7974124" y="3349939"/>
            <a:ext cx="1169876" cy="369332"/>
          </a:xfrm>
          <a:prstGeom prst="rect">
            <a:avLst/>
          </a:prstGeom>
          <a:noFill/>
        </p:spPr>
        <p:txBody>
          <a:bodyPr wrap="square" rtlCol="0">
            <a:spAutoFit/>
          </a:bodyPr>
          <a:lstStyle/>
          <a:p>
            <a:pPr algn="ctr"/>
            <a:r>
              <a:rPr lang="en-US" b="1" i="1" dirty="0" smtClean="0">
                <a:solidFill>
                  <a:srgbClr val="FFFF00"/>
                </a:solidFill>
              </a:rPr>
              <a:t>Tech.</a:t>
            </a:r>
            <a:endParaRPr lang="en-US" b="1" i="1" dirty="0">
              <a:solidFill>
                <a:srgbClr val="FFFF00"/>
              </a:solidFill>
            </a:endParaRPr>
          </a:p>
        </p:txBody>
      </p:sp>
      <p:sp>
        <p:nvSpPr>
          <p:cNvPr id="17" name="8-Point Star 16"/>
          <p:cNvSpPr/>
          <p:nvPr/>
        </p:nvSpPr>
        <p:spPr>
          <a:xfrm>
            <a:off x="5665615" y="1916832"/>
            <a:ext cx="864096" cy="792088"/>
          </a:xfrm>
          <a:prstGeom prst="star8">
            <a:avLst/>
          </a:prstGeom>
          <a:gradFill>
            <a:gsLst>
              <a:gs pos="0">
                <a:schemeClr val="accent6">
                  <a:lumMod val="75000"/>
                </a:schemeClr>
              </a:gs>
              <a:gs pos="100000">
                <a:srgbClr val="FFFF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chemeClr val="tx1"/>
                </a:solidFill>
              </a:rPr>
              <a:t>4</a:t>
            </a:r>
            <a:endParaRPr lang="en-US" sz="3600" b="1" dirty="0">
              <a:solidFill>
                <a:schemeClr val="tx1"/>
              </a:solidFill>
            </a:endParaRPr>
          </a:p>
        </p:txBody>
      </p:sp>
      <p:sp>
        <p:nvSpPr>
          <p:cNvPr id="19" name="8-Point Star 18"/>
          <p:cNvSpPr/>
          <p:nvPr/>
        </p:nvSpPr>
        <p:spPr>
          <a:xfrm>
            <a:off x="8028384" y="4365104"/>
            <a:ext cx="864096" cy="792088"/>
          </a:xfrm>
          <a:prstGeom prst="star8">
            <a:avLst/>
          </a:prstGeom>
          <a:gradFill>
            <a:gsLst>
              <a:gs pos="0">
                <a:schemeClr val="accent6">
                  <a:lumMod val="75000"/>
                </a:schemeClr>
              </a:gs>
              <a:gs pos="100000">
                <a:srgbClr val="FFFF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chemeClr val="tx1"/>
                </a:solidFill>
              </a:rPr>
              <a:t>1</a:t>
            </a:r>
            <a:endParaRPr lang="en-US" sz="3600" b="1" dirty="0">
              <a:solidFill>
                <a:schemeClr val="tx1"/>
              </a:solidFill>
            </a:endParaRPr>
          </a:p>
        </p:txBody>
      </p:sp>
      <p:sp>
        <p:nvSpPr>
          <p:cNvPr id="20" name="8-Point Star 19"/>
          <p:cNvSpPr/>
          <p:nvPr/>
        </p:nvSpPr>
        <p:spPr>
          <a:xfrm>
            <a:off x="4283968" y="5013176"/>
            <a:ext cx="864096" cy="792088"/>
          </a:xfrm>
          <a:prstGeom prst="star8">
            <a:avLst/>
          </a:prstGeom>
          <a:gradFill>
            <a:gsLst>
              <a:gs pos="0">
                <a:schemeClr val="accent6">
                  <a:lumMod val="75000"/>
                </a:schemeClr>
              </a:gs>
              <a:gs pos="100000">
                <a:srgbClr val="FFFF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chemeClr val="tx1"/>
                </a:solidFill>
              </a:rPr>
              <a:t>2</a:t>
            </a:r>
          </a:p>
        </p:txBody>
      </p:sp>
      <p:sp>
        <p:nvSpPr>
          <p:cNvPr id="21" name="8-Point Star 20"/>
          <p:cNvSpPr/>
          <p:nvPr/>
        </p:nvSpPr>
        <p:spPr>
          <a:xfrm>
            <a:off x="6894004" y="2927183"/>
            <a:ext cx="864096" cy="792088"/>
          </a:xfrm>
          <a:prstGeom prst="star8">
            <a:avLst/>
          </a:prstGeom>
          <a:gradFill>
            <a:gsLst>
              <a:gs pos="0">
                <a:schemeClr val="accent6">
                  <a:lumMod val="75000"/>
                </a:schemeClr>
              </a:gs>
              <a:gs pos="100000">
                <a:srgbClr val="FFFF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chemeClr val="tx1"/>
                </a:solidFill>
              </a:rPr>
              <a:t>3</a:t>
            </a:r>
          </a:p>
        </p:txBody>
      </p:sp>
      <p:cxnSp>
        <p:nvCxnSpPr>
          <p:cNvPr id="5" name="Straight Arrow Connector 4"/>
          <p:cNvCxnSpPr/>
          <p:nvPr/>
        </p:nvCxnSpPr>
        <p:spPr>
          <a:xfrm flipH="1" flipV="1">
            <a:off x="6444208" y="1916832"/>
            <a:ext cx="144016" cy="3960440"/>
          </a:xfrm>
          <a:prstGeom prst="straightConnector1">
            <a:avLst/>
          </a:prstGeom>
          <a:ln w="63500">
            <a:solidFill>
              <a:srgbClr val="C00000"/>
            </a:solidFill>
            <a:headEnd type="stealth" w="med" len="lg"/>
            <a:tailEnd type="stealth" w="med"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09332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04800"/>
            <a:ext cx="8136904" cy="838200"/>
          </a:xfrm>
        </p:spPr>
        <p:txBody>
          <a:bodyPr>
            <a:normAutofit/>
          </a:bodyPr>
          <a:lstStyle/>
          <a:p>
            <a:r>
              <a:rPr lang="en-US" dirty="0" smtClean="0"/>
              <a:t>Article Generation/Edition Check Service:1</a:t>
            </a:r>
            <a:endParaRPr lang="en-US" dirty="0"/>
          </a:p>
        </p:txBody>
      </p:sp>
      <p:sp>
        <p:nvSpPr>
          <p:cNvPr id="3" name="Vertical Text Placeholder 2"/>
          <p:cNvSpPr>
            <a:spLocks noGrp="1"/>
          </p:cNvSpPr>
          <p:nvPr>
            <p:ph idx="1"/>
          </p:nvPr>
        </p:nvSpPr>
        <p:spPr/>
        <p:txBody>
          <a:bodyPr vert="horz"/>
          <a:lstStyle/>
          <a:p>
            <a:r>
              <a:rPr lang="en-US" dirty="0" smtClean="0"/>
              <a:t>Presented By Kourosh Meshgi</a:t>
            </a:r>
          </a:p>
          <a:p>
            <a:r>
              <a:rPr lang="en-US" dirty="0" smtClean="0"/>
              <a:t>Automatic Service Call for Each New Article Generation/Edition Service</a:t>
            </a:r>
          </a:p>
          <a:p>
            <a:r>
              <a:rPr lang="en-US" dirty="0" smtClean="0"/>
              <a:t>Feasible, Technical</a:t>
            </a:r>
          </a:p>
          <a:p>
            <a:r>
              <a:rPr lang="en-US" dirty="0" smtClean="0"/>
              <a:t>Brings Value Added by Data Mining</a:t>
            </a:r>
          </a:p>
          <a:p>
            <a:r>
              <a:rPr lang="en-US" dirty="0" smtClean="0"/>
              <a:t>Principles Covered: Up-to-Date, Story Telling, Guiding, Honest, Extendable</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Tree>
    <p:extLst>
      <p:ext uri="{BB962C8B-B14F-4D97-AF65-F5344CB8AC3E}">
        <p14:creationId xmlns:p14="http://schemas.microsoft.com/office/powerpoint/2010/main" val="33375295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04800"/>
            <a:ext cx="8136904" cy="838200"/>
          </a:xfrm>
        </p:spPr>
        <p:txBody>
          <a:bodyPr>
            <a:normAutofit/>
          </a:bodyPr>
          <a:lstStyle/>
          <a:p>
            <a:r>
              <a:rPr lang="en-US" dirty="0" smtClean="0"/>
              <a:t>Article Generation/Edition Check Service:2</a:t>
            </a:r>
            <a:endParaRPr lang="en-US" dirty="0"/>
          </a:p>
        </p:txBody>
      </p:sp>
      <p:sp>
        <p:nvSpPr>
          <p:cNvPr id="3" name="Vertical Text Placeholder 2"/>
          <p:cNvSpPr>
            <a:spLocks noGrp="1"/>
          </p:cNvSpPr>
          <p:nvPr>
            <p:ph idx="1"/>
          </p:nvPr>
        </p:nvSpPr>
        <p:spPr/>
        <p:txBody>
          <a:bodyPr vert="horz"/>
          <a:lstStyle/>
          <a:p>
            <a:r>
              <a:rPr lang="en-US" dirty="0" smtClean="0"/>
              <a:t>Article Generation Checks and Updates:</a:t>
            </a:r>
          </a:p>
          <a:p>
            <a:pPr marL="971550" lvl="1" indent="-514350">
              <a:buFont typeface="+mj-lt"/>
              <a:buAutoNum type="arabicPeriod"/>
            </a:pPr>
            <a:r>
              <a:rPr lang="en-US" dirty="0" smtClean="0"/>
              <a:t>Validity</a:t>
            </a:r>
          </a:p>
          <a:p>
            <a:pPr marL="971550" lvl="1" indent="-514350">
              <a:buFont typeface="+mj-lt"/>
              <a:buAutoNum type="arabicPeriod"/>
            </a:pPr>
            <a:r>
              <a:rPr lang="en-US" dirty="0" smtClean="0"/>
              <a:t>Author</a:t>
            </a:r>
          </a:p>
          <a:p>
            <a:pPr marL="971550" lvl="1" indent="-514350">
              <a:buFont typeface="+mj-lt"/>
              <a:buAutoNum type="arabicPeriod"/>
            </a:pPr>
            <a:r>
              <a:rPr lang="en-US" dirty="0" smtClean="0"/>
              <a:t>Category</a:t>
            </a:r>
          </a:p>
          <a:p>
            <a:pPr marL="971550" lvl="1" indent="-514350">
              <a:buFont typeface="+mj-lt"/>
              <a:buAutoNum type="arabicPeriod"/>
            </a:pPr>
            <a:r>
              <a:rPr lang="en-US" dirty="0" smtClean="0"/>
              <a:t>Connection</a:t>
            </a:r>
          </a:p>
          <a:p>
            <a:pPr marL="971550" lvl="1" indent="-514350">
              <a:buFont typeface="+mj-lt"/>
              <a:buAutoNum type="arabicPeriod"/>
            </a:pPr>
            <a:r>
              <a:rPr lang="en-US" dirty="0" smtClean="0"/>
              <a:t>Personae</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Tree>
    <p:extLst>
      <p:ext uri="{BB962C8B-B14F-4D97-AF65-F5344CB8AC3E}">
        <p14:creationId xmlns:p14="http://schemas.microsoft.com/office/powerpoint/2010/main" val="42881395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Schedule</a:t>
            </a:r>
            <a:endParaRPr lang="en-US" dirty="0"/>
          </a:p>
        </p:txBody>
      </p:sp>
      <p:sp>
        <p:nvSpPr>
          <p:cNvPr id="3" name="Vertical Text Placeholder 2"/>
          <p:cNvSpPr>
            <a:spLocks noGrp="1"/>
          </p:cNvSpPr>
          <p:nvPr>
            <p:ph idx="1"/>
          </p:nvPr>
        </p:nvSpPr>
        <p:spPr>
          <a:xfrm>
            <a:off x="457200" y="1296144"/>
            <a:ext cx="8229600" cy="5589240"/>
          </a:xfrm>
        </p:spPr>
        <p:txBody>
          <a:bodyPr vert="horz">
            <a:normAutofit fontScale="47500" lnSpcReduction="20000"/>
          </a:bodyPr>
          <a:lstStyle/>
          <a:p>
            <a:r>
              <a:rPr lang="en-US" altLang="ja-JP" dirty="0"/>
              <a:t>A</a:t>
            </a:r>
            <a:r>
              <a:rPr lang="ja-JP" altLang="en-US" dirty="0"/>
              <a:t>会場　（</a:t>
            </a:r>
            <a:r>
              <a:rPr lang="en-US" altLang="ja-JP" dirty="0"/>
              <a:t>KISTIC 2</a:t>
            </a:r>
            <a:r>
              <a:rPr lang="ja-JP" altLang="en-US" dirty="0"/>
              <a:t>階 イノベーションルーム） 　</a:t>
            </a:r>
            <a:endParaRPr lang="en-US" altLang="ja-JP" dirty="0" smtClean="0"/>
          </a:p>
          <a:p>
            <a:pPr lvl="1"/>
            <a:r>
              <a:rPr lang="en-US" altLang="ja-JP" dirty="0" smtClean="0"/>
              <a:t>13:00</a:t>
            </a:r>
            <a:r>
              <a:rPr lang="ja-JP" altLang="en-US" dirty="0"/>
              <a:t>　発表会オープニング 　</a:t>
            </a:r>
            <a:endParaRPr lang="en-US" altLang="ja-JP" dirty="0" smtClean="0"/>
          </a:p>
          <a:p>
            <a:pPr lvl="1"/>
            <a:r>
              <a:rPr lang="en-US" altLang="ja-JP" dirty="0" smtClean="0"/>
              <a:t>13:10</a:t>
            </a:r>
            <a:r>
              <a:rPr lang="ja-JP" altLang="en-US" dirty="0"/>
              <a:t>～</a:t>
            </a:r>
            <a:r>
              <a:rPr lang="en-US" altLang="ja-JP" dirty="0"/>
              <a:t>13:35 </a:t>
            </a:r>
            <a:r>
              <a:rPr lang="ja-JP" altLang="en-US" dirty="0"/>
              <a:t>「日本文化を題材として、写真で表現するもてなしのデザイン」 　</a:t>
            </a:r>
            <a:endParaRPr lang="en-US" altLang="ja-JP" dirty="0" smtClean="0"/>
          </a:p>
          <a:p>
            <a:pPr lvl="1"/>
            <a:r>
              <a:rPr lang="en-US" altLang="ja-JP" dirty="0" smtClean="0"/>
              <a:t>13:35</a:t>
            </a:r>
            <a:r>
              <a:rPr lang="ja-JP" altLang="en-US" dirty="0"/>
              <a:t>～</a:t>
            </a:r>
            <a:r>
              <a:rPr lang="en-US" altLang="ja-JP" dirty="0"/>
              <a:t>14:00 </a:t>
            </a:r>
            <a:r>
              <a:rPr lang="ja-JP" altLang="en-US" dirty="0"/>
              <a:t>「電気のいらない家電製品をデザインする」 　</a:t>
            </a:r>
            <a:endParaRPr lang="en-US" altLang="ja-JP" dirty="0" smtClean="0"/>
          </a:p>
          <a:p>
            <a:pPr lvl="1"/>
            <a:r>
              <a:rPr lang="en-US" altLang="ja-JP" dirty="0" smtClean="0"/>
              <a:t>14:00</a:t>
            </a:r>
            <a:r>
              <a:rPr lang="ja-JP" altLang="en-US" dirty="0"/>
              <a:t>～</a:t>
            </a:r>
            <a:r>
              <a:rPr lang="en-US" altLang="ja-JP" dirty="0"/>
              <a:t>14:25 </a:t>
            </a:r>
            <a:r>
              <a:rPr lang="ja-JP" altLang="en-US" dirty="0"/>
              <a:t>「</a:t>
            </a:r>
            <a:r>
              <a:rPr lang="en-US" altLang="ja-JP" dirty="0"/>
              <a:t>『</a:t>
            </a:r>
            <a:r>
              <a:rPr lang="ja-JP" altLang="en-US" dirty="0"/>
              <a:t>みる</a:t>
            </a:r>
            <a:r>
              <a:rPr lang="en-US" altLang="ja-JP" dirty="0"/>
              <a:t>』</a:t>
            </a:r>
            <a:r>
              <a:rPr lang="ja-JP" altLang="en-US" dirty="0"/>
              <a:t>クロッキー実習」講評 　</a:t>
            </a:r>
            <a:endParaRPr lang="en-US" altLang="ja-JP" dirty="0" smtClean="0"/>
          </a:p>
          <a:p>
            <a:pPr lvl="1"/>
            <a:r>
              <a:rPr lang="en-US" altLang="ja-JP" dirty="0" smtClean="0"/>
              <a:t>14:25</a:t>
            </a:r>
            <a:r>
              <a:rPr lang="ja-JP" altLang="en-US" dirty="0"/>
              <a:t>～</a:t>
            </a:r>
            <a:r>
              <a:rPr lang="en-US" altLang="ja-JP" dirty="0"/>
              <a:t>14:50 </a:t>
            </a:r>
            <a:r>
              <a:rPr lang="ja-JP" altLang="en-US" dirty="0"/>
              <a:t>「産学連携の拠点となる</a:t>
            </a:r>
            <a:r>
              <a:rPr lang="en-US" altLang="ja-JP" dirty="0"/>
              <a:t>『</a:t>
            </a:r>
            <a:r>
              <a:rPr lang="ja-JP" altLang="en-US" dirty="0"/>
              <a:t>フューチャーセンター</a:t>
            </a:r>
            <a:r>
              <a:rPr lang="en-US" altLang="ja-JP" dirty="0"/>
              <a:t>』</a:t>
            </a:r>
            <a:r>
              <a:rPr lang="ja-JP" altLang="en-US" dirty="0"/>
              <a:t>をデザインする」 　</a:t>
            </a:r>
            <a:endParaRPr lang="en-US" altLang="ja-JP" dirty="0" smtClean="0"/>
          </a:p>
          <a:p>
            <a:pPr lvl="1"/>
            <a:r>
              <a:rPr lang="en-US" altLang="ja-JP" dirty="0" smtClean="0"/>
              <a:t>14:50</a:t>
            </a:r>
            <a:r>
              <a:rPr lang="ja-JP" altLang="en-US" dirty="0"/>
              <a:t>～</a:t>
            </a:r>
            <a:r>
              <a:rPr lang="en-US" altLang="ja-JP" dirty="0"/>
              <a:t>15:15 </a:t>
            </a:r>
            <a:r>
              <a:rPr lang="ja-JP" altLang="en-US" dirty="0"/>
              <a:t>「次世代型ワークプレイスを若い視点で創出する」 　</a:t>
            </a:r>
            <a:endParaRPr lang="en-US" altLang="ja-JP" dirty="0" smtClean="0"/>
          </a:p>
          <a:p>
            <a:pPr lvl="1"/>
            <a:r>
              <a:rPr lang="en-US" altLang="ja-JP" dirty="0" smtClean="0"/>
              <a:t>15:30</a:t>
            </a:r>
            <a:r>
              <a:rPr lang="ja-JP" altLang="en-US" dirty="0"/>
              <a:t>～</a:t>
            </a:r>
            <a:r>
              <a:rPr lang="en-US" altLang="ja-JP" dirty="0"/>
              <a:t>15:55 </a:t>
            </a:r>
            <a:r>
              <a:rPr lang="ja-JP" altLang="en-US" dirty="0"/>
              <a:t>「ものづくりワークショップ：人と人とをつなぐ</a:t>
            </a:r>
            <a:r>
              <a:rPr lang="en-US" altLang="ja-JP" dirty="0"/>
              <a:t>『</a:t>
            </a:r>
            <a:r>
              <a:rPr lang="ja-JP" altLang="en-US" dirty="0"/>
              <a:t>コミュニテリア</a:t>
            </a:r>
            <a:r>
              <a:rPr lang="en-US" altLang="ja-JP" dirty="0"/>
              <a:t>』</a:t>
            </a:r>
            <a:r>
              <a:rPr lang="ja-JP" altLang="en-US" dirty="0"/>
              <a:t>のデザイ ン」 　</a:t>
            </a:r>
            <a:endParaRPr lang="en-US" altLang="ja-JP" dirty="0" smtClean="0"/>
          </a:p>
          <a:p>
            <a:pPr lvl="1"/>
            <a:r>
              <a:rPr lang="en-US" altLang="ja-JP" dirty="0" smtClean="0"/>
              <a:t>15:55</a:t>
            </a:r>
            <a:r>
              <a:rPr lang="ja-JP" altLang="en-US" dirty="0"/>
              <a:t>～</a:t>
            </a:r>
            <a:r>
              <a:rPr lang="en-US" altLang="ja-JP" dirty="0"/>
              <a:t>16:20 </a:t>
            </a:r>
            <a:r>
              <a:rPr lang="ja-JP" altLang="en-US" dirty="0"/>
              <a:t>「将来のコミュニケーションサービスのデザイン」 　</a:t>
            </a:r>
            <a:endParaRPr lang="en-US" altLang="ja-JP" dirty="0" smtClean="0"/>
          </a:p>
          <a:p>
            <a:pPr lvl="1"/>
            <a:r>
              <a:rPr lang="en-US" altLang="ja-JP" dirty="0" smtClean="0"/>
              <a:t>16:20</a:t>
            </a:r>
            <a:r>
              <a:rPr lang="ja-JP" altLang="en-US" dirty="0"/>
              <a:t>～</a:t>
            </a:r>
            <a:r>
              <a:rPr lang="en-US" altLang="ja-JP" dirty="0"/>
              <a:t>16:45 </a:t>
            </a:r>
            <a:r>
              <a:rPr lang="ja-JP" altLang="en-US" dirty="0"/>
              <a:t>「ユーザと機器の対話のデザイン」 　</a:t>
            </a:r>
            <a:endParaRPr lang="en-US" altLang="ja-JP" dirty="0" smtClean="0"/>
          </a:p>
          <a:p>
            <a:pPr lvl="1"/>
            <a:r>
              <a:rPr lang="en-US" altLang="ja-JP" dirty="0" smtClean="0"/>
              <a:t>16:45</a:t>
            </a:r>
            <a:r>
              <a:rPr lang="ja-JP" altLang="en-US" dirty="0"/>
              <a:t>～</a:t>
            </a:r>
            <a:r>
              <a:rPr lang="en-US" altLang="ja-JP" dirty="0"/>
              <a:t>17:10 </a:t>
            </a:r>
            <a:r>
              <a:rPr lang="ja-JP" altLang="en-US" dirty="0"/>
              <a:t>「</a:t>
            </a:r>
            <a:r>
              <a:rPr lang="en-US" altLang="ja-JP" dirty="0"/>
              <a:t>『</a:t>
            </a:r>
            <a:r>
              <a:rPr lang="ja-JP" altLang="en-US" dirty="0"/>
              <a:t>からだの情報化</a:t>
            </a:r>
            <a:r>
              <a:rPr lang="en-US" altLang="ja-JP" dirty="0"/>
              <a:t>』</a:t>
            </a:r>
            <a:r>
              <a:rPr lang="ja-JP" altLang="en-US" dirty="0"/>
              <a:t>が拓く健康社会のデザイン」 　</a:t>
            </a:r>
            <a:endParaRPr lang="en-US" altLang="ja-JP" dirty="0" smtClean="0"/>
          </a:p>
          <a:p>
            <a:pPr lvl="1"/>
            <a:r>
              <a:rPr lang="en-US" altLang="ja-JP" dirty="0" smtClean="0"/>
              <a:t>17:10</a:t>
            </a:r>
            <a:r>
              <a:rPr lang="ja-JP" altLang="en-US" dirty="0"/>
              <a:t>～</a:t>
            </a:r>
            <a:r>
              <a:rPr lang="en-US" altLang="ja-JP" dirty="0"/>
              <a:t>17:30 </a:t>
            </a:r>
            <a:r>
              <a:rPr lang="ja-JP" altLang="en-US" dirty="0"/>
              <a:t>講評～クロージング </a:t>
            </a:r>
            <a:endParaRPr lang="en-US" altLang="ja-JP" dirty="0" smtClean="0"/>
          </a:p>
          <a:p>
            <a:r>
              <a:rPr lang="en-US" altLang="ja-JP" dirty="0" smtClean="0"/>
              <a:t>B</a:t>
            </a:r>
            <a:r>
              <a:rPr lang="ja-JP" altLang="en-US" dirty="0"/>
              <a:t>会場　（</a:t>
            </a:r>
            <a:r>
              <a:rPr lang="en-US" altLang="ja-JP" dirty="0"/>
              <a:t>4</a:t>
            </a:r>
            <a:r>
              <a:rPr lang="ja-JP" altLang="en-US" dirty="0"/>
              <a:t>号館 </a:t>
            </a:r>
            <a:r>
              <a:rPr lang="en-US" altLang="ja-JP" dirty="0"/>
              <a:t>2</a:t>
            </a:r>
            <a:r>
              <a:rPr lang="ja-JP" altLang="en-US" dirty="0"/>
              <a:t>階 ルーム</a:t>
            </a:r>
            <a:r>
              <a:rPr lang="en-US" altLang="ja-JP" dirty="0"/>
              <a:t>1</a:t>
            </a:r>
            <a:r>
              <a:rPr lang="ja-JP" altLang="en-US" dirty="0"/>
              <a:t>） 　</a:t>
            </a:r>
            <a:endParaRPr lang="en-US" altLang="ja-JP" dirty="0" smtClean="0"/>
          </a:p>
          <a:p>
            <a:pPr lvl="1"/>
            <a:r>
              <a:rPr lang="en-US" altLang="ja-JP" dirty="0" smtClean="0"/>
              <a:t>13:00</a:t>
            </a:r>
            <a:r>
              <a:rPr lang="ja-JP" altLang="en-US" dirty="0"/>
              <a:t>　発表会オープニング 　</a:t>
            </a:r>
            <a:endParaRPr lang="en-US" altLang="ja-JP" dirty="0" smtClean="0"/>
          </a:p>
          <a:p>
            <a:pPr lvl="1"/>
            <a:r>
              <a:rPr lang="en-US" altLang="ja-JP" dirty="0" smtClean="0"/>
              <a:t>13:10</a:t>
            </a:r>
            <a:r>
              <a:rPr lang="ja-JP" altLang="en-US" dirty="0"/>
              <a:t>～</a:t>
            </a:r>
            <a:r>
              <a:rPr lang="en-US" altLang="ja-JP" dirty="0"/>
              <a:t>13:35 </a:t>
            </a:r>
            <a:r>
              <a:rPr lang="ja-JP" altLang="en-US" dirty="0"/>
              <a:t>「歩車混合のまちなか交通を考える」 　</a:t>
            </a:r>
            <a:endParaRPr lang="en-US" altLang="ja-JP" dirty="0" smtClean="0"/>
          </a:p>
          <a:p>
            <a:pPr lvl="1"/>
            <a:r>
              <a:rPr lang="en-US" altLang="ja-JP" dirty="0" smtClean="0"/>
              <a:t>13:35</a:t>
            </a:r>
            <a:r>
              <a:rPr lang="ja-JP" altLang="en-US" dirty="0"/>
              <a:t>～</a:t>
            </a:r>
            <a:r>
              <a:rPr lang="en-US" altLang="ja-JP" dirty="0"/>
              <a:t>14:00 </a:t>
            </a:r>
            <a:r>
              <a:rPr lang="ja-JP" altLang="en-US" dirty="0"/>
              <a:t>「</a:t>
            </a:r>
            <a:r>
              <a:rPr lang="en-US" altLang="ja-JP" dirty="0"/>
              <a:t>Redesigning Wikipedia for Education</a:t>
            </a:r>
            <a:r>
              <a:rPr lang="ja-JP" altLang="en-US" dirty="0"/>
              <a:t>」 　</a:t>
            </a:r>
            <a:endParaRPr lang="en-US" altLang="ja-JP" dirty="0" smtClean="0"/>
          </a:p>
          <a:p>
            <a:pPr lvl="1"/>
            <a:r>
              <a:rPr lang="en-US" altLang="ja-JP" dirty="0" smtClean="0"/>
              <a:t>14:00</a:t>
            </a:r>
            <a:r>
              <a:rPr lang="ja-JP" altLang="en-US" dirty="0"/>
              <a:t>～</a:t>
            </a:r>
            <a:r>
              <a:rPr lang="en-US" altLang="ja-JP" dirty="0"/>
              <a:t>14:25 </a:t>
            </a:r>
            <a:r>
              <a:rPr lang="ja-JP" altLang="en-US" dirty="0"/>
              <a:t>「動画メディアにおけるリアルタイムコメントのデザイン」 　</a:t>
            </a:r>
            <a:endParaRPr lang="en-US" altLang="ja-JP" dirty="0" smtClean="0"/>
          </a:p>
          <a:p>
            <a:pPr lvl="1"/>
            <a:r>
              <a:rPr lang="en-US" altLang="ja-JP" dirty="0" smtClean="0"/>
              <a:t>14:25</a:t>
            </a:r>
            <a:r>
              <a:rPr lang="ja-JP" altLang="en-US" dirty="0"/>
              <a:t>～</a:t>
            </a:r>
            <a:r>
              <a:rPr lang="en-US" altLang="ja-JP" dirty="0"/>
              <a:t>14:50 </a:t>
            </a:r>
            <a:r>
              <a:rPr lang="ja-JP" altLang="en-US" dirty="0"/>
              <a:t>「不便益なシステムのデザイン」 　</a:t>
            </a:r>
            <a:endParaRPr lang="en-US" altLang="ja-JP" dirty="0" smtClean="0"/>
          </a:p>
          <a:p>
            <a:pPr lvl="1"/>
            <a:r>
              <a:rPr lang="en-US" altLang="ja-JP" dirty="0" smtClean="0"/>
              <a:t>14:50</a:t>
            </a:r>
            <a:r>
              <a:rPr lang="ja-JP" altLang="en-US" dirty="0"/>
              <a:t>～</a:t>
            </a:r>
            <a:r>
              <a:rPr lang="en-US" altLang="ja-JP" dirty="0"/>
              <a:t>15:15 </a:t>
            </a:r>
            <a:r>
              <a:rPr lang="ja-JP" altLang="en-US" dirty="0"/>
              <a:t>「盗難問題を解決した自転車のデザイン」 　</a:t>
            </a:r>
            <a:endParaRPr lang="en-US" altLang="ja-JP" dirty="0" smtClean="0"/>
          </a:p>
          <a:p>
            <a:pPr lvl="1"/>
            <a:r>
              <a:rPr lang="en-US" altLang="ja-JP" dirty="0" smtClean="0"/>
              <a:t>15:30</a:t>
            </a:r>
            <a:r>
              <a:rPr lang="ja-JP" altLang="en-US" dirty="0"/>
              <a:t>～</a:t>
            </a:r>
            <a:r>
              <a:rPr lang="en-US" altLang="ja-JP" dirty="0"/>
              <a:t>15:55 </a:t>
            </a:r>
            <a:r>
              <a:rPr lang="ja-JP" altLang="en-US" dirty="0"/>
              <a:t>「料理人と顧客の価値共創を促す情報メディアのデザイン」 　</a:t>
            </a:r>
            <a:endParaRPr lang="en-US" altLang="ja-JP" dirty="0" smtClean="0"/>
          </a:p>
          <a:p>
            <a:pPr lvl="1"/>
            <a:r>
              <a:rPr lang="en-US" altLang="ja-JP" dirty="0" smtClean="0"/>
              <a:t>15:55</a:t>
            </a:r>
            <a:r>
              <a:rPr lang="ja-JP" altLang="en-US" dirty="0"/>
              <a:t>～</a:t>
            </a:r>
            <a:r>
              <a:rPr lang="en-US" altLang="ja-JP" dirty="0"/>
              <a:t>16:20 </a:t>
            </a:r>
            <a:r>
              <a:rPr lang="ja-JP" altLang="en-US" dirty="0"/>
              <a:t>「日本茶の海外展開のデザイン」 　</a:t>
            </a:r>
            <a:endParaRPr lang="en-US" altLang="ja-JP" dirty="0" smtClean="0"/>
          </a:p>
          <a:p>
            <a:pPr lvl="1"/>
            <a:r>
              <a:rPr lang="en-US" altLang="ja-JP" dirty="0" smtClean="0"/>
              <a:t>16:20</a:t>
            </a:r>
            <a:r>
              <a:rPr lang="ja-JP" altLang="en-US" dirty="0"/>
              <a:t>～</a:t>
            </a:r>
            <a:r>
              <a:rPr lang="en-US" altLang="ja-JP" dirty="0"/>
              <a:t>16:45 </a:t>
            </a:r>
            <a:r>
              <a:rPr lang="ja-JP" altLang="en-US" dirty="0"/>
              <a:t>「メディア化する新しいコミュニケーションカフェのデザイン」 　</a:t>
            </a:r>
            <a:endParaRPr lang="en-US" altLang="ja-JP" dirty="0" smtClean="0"/>
          </a:p>
          <a:p>
            <a:pPr lvl="1"/>
            <a:r>
              <a:rPr lang="en-US" altLang="ja-JP" dirty="0" smtClean="0"/>
              <a:t>16:45</a:t>
            </a:r>
            <a:r>
              <a:rPr lang="ja-JP" altLang="en-US" dirty="0"/>
              <a:t>～</a:t>
            </a:r>
            <a:r>
              <a:rPr lang="en-US" altLang="ja-JP" dirty="0"/>
              <a:t>17:10 </a:t>
            </a:r>
            <a:r>
              <a:rPr lang="ja-JP" altLang="en-US" dirty="0"/>
              <a:t>「町家を生かした知の拠点づくり」 　</a:t>
            </a:r>
            <a:endParaRPr lang="en-US" altLang="ja-JP" dirty="0" smtClean="0"/>
          </a:p>
          <a:p>
            <a:pPr lvl="1"/>
            <a:r>
              <a:rPr lang="en-US" altLang="ja-JP" dirty="0" smtClean="0"/>
              <a:t>17:10</a:t>
            </a:r>
            <a:r>
              <a:rPr lang="ja-JP" altLang="en-US" dirty="0"/>
              <a:t>～</a:t>
            </a:r>
            <a:r>
              <a:rPr lang="en-US" altLang="ja-JP" dirty="0"/>
              <a:t>17:30 </a:t>
            </a:r>
            <a:r>
              <a:rPr lang="ja-JP" altLang="en-US" dirty="0"/>
              <a:t>講評～クロージング 発表形式 　</a:t>
            </a:r>
            <a:endParaRPr lang="en-US" altLang="ja-JP" dirty="0" smtClean="0"/>
          </a:p>
          <a:p>
            <a:r>
              <a:rPr lang="ja-JP" altLang="en-US" dirty="0" smtClean="0"/>
              <a:t>持</a:t>
            </a:r>
            <a:r>
              <a:rPr lang="ja-JP" altLang="en-US" dirty="0"/>
              <a:t>ち時間（計</a:t>
            </a:r>
            <a:r>
              <a:rPr lang="en-US" altLang="ja-JP" dirty="0"/>
              <a:t>: 25</a:t>
            </a:r>
            <a:r>
              <a:rPr lang="ja-JP" altLang="en-US" dirty="0"/>
              <a:t>分） 　　発表</a:t>
            </a:r>
            <a:r>
              <a:rPr lang="en-US" altLang="ja-JP" dirty="0"/>
              <a:t>: 15</a:t>
            </a:r>
            <a:r>
              <a:rPr lang="ja-JP" altLang="en-US" dirty="0"/>
              <a:t>分 　　質疑</a:t>
            </a:r>
            <a:r>
              <a:rPr lang="en-US" altLang="ja-JP" dirty="0"/>
              <a:t>: 10</a:t>
            </a:r>
            <a:r>
              <a:rPr lang="ja-JP" altLang="en-US" dirty="0"/>
              <a:t>分　（最後に</a:t>
            </a:r>
            <a:r>
              <a:rPr lang="en-US" altLang="ja-JP" dirty="0"/>
              <a:t>3</a:t>
            </a:r>
            <a:r>
              <a:rPr lang="ja-JP" altLang="en-US" dirty="0"/>
              <a:t>分程度の実施者からのコメントをいただきます）</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Tree>
    <p:extLst>
      <p:ext uri="{BB962C8B-B14F-4D97-AF65-F5344CB8AC3E}">
        <p14:creationId xmlns:p14="http://schemas.microsoft.com/office/powerpoint/2010/main" val="19616238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04800"/>
            <a:ext cx="8136904" cy="838200"/>
          </a:xfrm>
        </p:spPr>
        <p:txBody>
          <a:bodyPr>
            <a:normAutofit/>
          </a:bodyPr>
          <a:lstStyle/>
          <a:p>
            <a:r>
              <a:rPr lang="en-US" dirty="0" smtClean="0"/>
              <a:t>Article Generation/Edition Check Service:3</a:t>
            </a:r>
            <a:endParaRPr lang="en-US" dirty="0"/>
          </a:p>
        </p:txBody>
      </p:sp>
      <p:sp>
        <p:nvSpPr>
          <p:cNvPr id="3" name="Vertical Text Placeholder 2"/>
          <p:cNvSpPr>
            <a:spLocks noGrp="1"/>
          </p:cNvSpPr>
          <p:nvPr>
            <p:ph idx="1"/>
          </p:nvPr>
        </p:nvSpPr>
        <p:spPr>
          <a:xfrm>
            <a:off x="457200" y="1600200"/>
            <a:ext cx="8229600" cy="5141168"/>
          </a:xfrm>
        </p:spPr>
        <p:txBody>
          <a:bodyPr vert="horz">
            <a:normAutofit fontScale="92500" lnSpcReduction="10000"/>
          </a:bodyPr>
          <a:lstStyle/>
          <a:p>
            <a:r>
              <a:rPr lang="en-US" dirty="0" smtClean="0"/>
              <a:t>Validity Check:</a:t>
            </a:r>
          </a:p>
          <a:p>
            <a:pPr marL="971550" lvl="1" indent="-514350">
              <a:buFont typeface="+mj-lt"/>
              <a:buAutoNum type="arabicPeriod"/>
            </a:pPr>
            <a:r>
              <a:rPr lang="en-US" dirty="0" smtClean="0"/>
              <a:t>Inconsistency Detection</a:t>
            </a:r>
          </a:p>
          <a:p>
            <a:pPr marL="971550" lvl="1" indent="-514350">
              <a:buFont typeface="+mj-lt"/>
              <a:buAutoNum type="arabicPeriod"/>
            </a:pPr>
            <a:r>
              <a:rPr lang="en-US" dirty="0" smtClean="0"/>
              <a:t>Topic Analysis</a:t>
            </a:r>
          </a:p>
          <a:p>
            <a:pPr marL="1371600" lvl="2" indent="-514350"/>
            <a:r>
              <a:rPr lang="en-US" dirty="0" smtClean="0"/>
              <a:t>Topic Suggestion</a:t>
            </a:r>
          </a:p>
          <a:p>
            <a:pPr marL="1371600" lvl="2" indent="-514350"/>
            <a:r>
              <a:rPr lang="en-US" dirty="0" smtClean="0"/>
              <a:t>Author Tag Suggestion</a:t>
            </a:r>
          </a:p>
          <a:p>
            <a:pPr marL="1371600" lvl="2" indent="-514350"/>
            <a:r>
              <a:rPr lang="en-US" dirty="0" smtClean="0"/>
              <a:t>Tone Analysis </a:t>
            </a:r>
            <a:r>
              <a:rPr lang="en-US" dirty="0" smtClean="0">
                <a:sym typeface="Wingdings" pitchFamily="2" charset="2"/>
              </a:rPr>
              <a:t> Biased?</a:t>
            </a:r>
          </a:p>
          <a:p>
            <a:pPr marL="1371600" lvl="2" indent="-514350"/>
            <a:r>
              <a:rPr lang="en-US" dirty="0" smtClean="0">
                <a:sym typeface="Wingdings" pitchFamily="2" charset="2"/>
              </a:rPr>
              <a:t>Related Multimedia Suggestion e.g. Images, Videos …</a:t>
            </a:r>
            <a:endParaRPr lang="en-US" dirty="0" smtClean="0"/>
          </a:p>
          <a:p>
            <a:pPr marL="971550" lvl="1" indent="-514350">
              <a:buFont typeface="+mj-lt"/>
              <a:buAutoNum type="arabicPeriod"/>
            </a:pPr>
            <a:r>
              <a:rPr lang="en-US" dirty="0" smtClean="0"/>
              <a:t>Automatic Alerts</a:t>
            </a:r>
          </a:p>
          <a:p>
            <a:pPr marL="1371600" lvl="2" indent="-514350"/>
            <a:r>
              <a:rPr lang="en-US" dirty="0" smtClean="0"/>
              <a:t>Related Authors</a:t>
            </a:r>
          </a:p>
          <a:p>
            <a:pPr marL="1371600" lvl="2" indent="-514350"/>
            <a:r>
              <a:rPr lang="en-US" dirty="0" smtClean="0"/>
              <a:t>Previous Article Authors</a:t>
            </a:r>
          </a:p>
          <a:p>
            <a:pPr marL="1371600" lvl="2" indent="-514350"/>
            <a:r>
              <a:rPr lang="en-US" dirty="0" smtClean="0"/>
              <a:t>(If Biased) Article Category Moderators</a:t>
            </a:r>
          </a:p>
          <a:p>
            <a:pPr marL="1371600" lvl="2" indent="-514350"/>
            <a:r>
              <a:rPr lang="en-US" dirty="0" smtClean="0"/>
              <a:t>Potential/ Subscribed Readers</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Tree>
    <p:extLst>
      <p:ext uri="{BB962C8B-B14F-4D97-AF65-F5344CB8AC3E}">
        <p14:creationId xmlns:p14="http://schemas.microsoft.com/office/powerpoint/2010/main" val="20635534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04800"/>
            <a:ext cx="8136904" cy="838200"/>
          </a:xfrm>
        </p:spPr>
        <p:txBody>
          <a:bodyPr>
            <a:normAutofit/>
          </a:bodyPr>
          <a:lstStyle/>
          <a:p>
            <a:r>
              <a:rPr lang="en-US" dirty="0" smtClean="0"/>
              <a:t>Article Generation/Edition Check Service:4</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
        <p:nvSpPr>
          <p:cNvPr id="3" name="Vertical Text Placeholder 2"/>
          <p:cNvSpPr>
            <a:spLocks noGrp="1"/>
          </p:cNvSpPr>
          <p:nvPr>
            <p:ph idx="1"/>
          </p:nvPr>
        </p:nvSpPr>
        <p:spPr>
          <a:xfrm>
            <a:off x="457200" y="1412776"/>
            <a:ext cx="8579296" cy="5616624"/>
          </a:xfrm>
        </p:spPr>
        <p:txBody>
          <a:bodyPr vert="horz">
            <a:normAutofit fontScale="92500" lnSpcReduction="10000"/>
          </a:bodyPr>
          <a:lstStyle/>
          <a:p>
            <a:r>
              <a:rPr lang="en-US" dirty="0" smtClean="0"/>
              <a:t>Author Data Update:</a:t>
            </a:r>
          </a:p>
          <a:p>
            <a:pPr marL="971550" lvl="1" indent="-514350">
              <a:buFont typeface="+mj-lt"/>
              <a:buAutoNum type="arabicPeriod"/>
            </a:pPr>
            <a:r>
              <a:rPr lang="en-US" dirty="0" smtClean="0"/>
              <a:t>Author Topic Analysis</a:t>
            </a:r>
          </a:p>
          <a:p>
            <a:pPr marL="1371600" lvl="2" indent="-514350"/>
            <a:r>
              <a:rPr lang="en-US" dirty="0" smtClean="0"/>
              <a:t>Author Expertise Detection</a:t>
            </a:r>
          </a:p>
          <a:p>
            <a:pPr marL="1371600" lvl="2" indent="-514350"/>
            <a:r>
              <a:rPr lang="en-US" dirty="0" smtClean="0"/>
              <a:t>Author Topic Proficiency Update</a:t>
            </a:r>
          </a:p>
          <a:p>
            <a:pPr marL="1371600" lvl="2" indent="-514350"/>
            <a:r>
              <a:rPr lang="en-US" dirty="0" smtClean="0"/>
              <a:t>Author Tags</a:t>
            </a:r>
          </a:p>
          <a:p>
            <a:pPr marL="1371600" lvl="2" indent="-514350"/>
            <a:r>
              <a:rPr lang="en-US" dirty="0" smtClean="0"/>
              <a:t>Author Links Analysis</a:t>
            </a:r>
          </a:p>
          <a:p>
            <a:pPr marL="1371600" lvl="2" indent="-514350"/>
            <a:r>
              <a:rPr lang="en-US" dirty="0" smtClean="0"/>
              <a:t>H-Index in Wikipedia</a:t>
            </a:r>
          </a:p>
          <a:p>
            <a:pPr marL="971550" lvl="1" indent="-514350">
              <a:buFont typeface="+mj-lt"/>
              <a:buAutoNum type="arabicPeriod"/>
            </a:pPr>
            <a:r>
              <a:rPr lang="en-US" dirty="0" smtClean="0"/>
              <a:t>Recommendations</a:t>
            </a:r>
          </a:p>
          <a:p>
            <a:pPr marL="1371600" lvl="2" indent="-514350"/>
            <a:r>
              <a:rPr lang="en-US" dirty="0" smtClean="0"/>
              <a:t>Other People e.g. Experts, Related Authors, Q&amp;A Active guys</a:t>
            </a:r>
          </a:p>
          <a:p>
            <a:pPr marL="1371600" lvl="2" indent="-514350"/>
            <a:r>
              <a:rPr lang="en-US" dirty="0" smtClean="0"/>
              <a:t>Reading List</a:t>
            </a:r>
          </a:p>
          <a:p>
            <a:pPr marL="971550" lvl="1" indent="-514350">
              <a:buFont typeface="+mj-lt"/>
              <a:buAutoNum type="arabicPeriod"/>
            </a:pPr>
            <a:r>
              <a:rPr lang="en-US" dirty="0" smtClean="0"/>
              <a:t>Ranking System</a:t>
            </a:r>
          </a:p>
          <a:p>
            <a:pPr marL="1371600" lvl="2" indent="-514350"/>
            <a:r>
              <a:rPr lang="en-US" dirty="0" smtClean="0"/>
              <a:t>Popularity e.g. Like Forums (stars, thanks, thumbs-down, challenges received, responsiveness, etc.)</a:t>
            </a:r>
          </a:p>
          <a:p>
            <a:pPr marL="1371600" lvl="2" indent="-514350"/>
            <a:r>
              <a:rPr lang="en-US" dirty="0" smtClean="0"/>
              <a:t>Readability Analysis + Article Complexity Analysis</a:t>
            </a:r>
            <a:endParaRPr lang="en-US" dirty="0"/>
          </a:p>
        </p:txBody>
      </p:sp>
    </p:spTree>
    <p:extLst>
      <p:ext uri="{BB962C8B-B14F-4D97-AF65-F5344CB8AC3E}">
        <p14:creationId xmlns:p14="http://schemas.microsoft.com/office/powerpoint/2010/main" val="4901719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04800"/>
            <a:ext cx="8136904" cy="838200"/>
          </a:xfrm>
        </p:spPr>
        <p:txBody>
          <a:bodyPr>
            <a:normAutofit/>
          </a:bodyPr>
          <a:lstStyle/>
          <a:p>
            <a:r>
              <a:rPr lang="en-US" dirty="0" smtClean="0"/>
              <a:t>Article Generation/Edition Check Service:5</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
        <p:nvSpPr>
          <p:cNvPr id="3" name="Vertical Text Placeholder 2"/>
          <p:cNvSpPr>
            <a:spLocks noGrp="1"/>
          </p:cNvSpPr>
          <p:nvPr>
            <p:ph idx="1"/>
          </p:nvPr>
        </p:nvSpPr>
        <p:spPr>
          <a:xfrm>
            <a:off x="457200" y="1600200"/>
            <a:ext cx="8229600" cy="5141168"/>
          </a:xfrm>
        </p:spPr>
        <p:txBody>
          <a:bodyPr vert="horz">
            <a:normAutofit lnSpcReduction="10000"/>
          </a:bodyPr>
          <a:lstStyle/>
          <a:p>
            <a:r>
              <a:rPr lang="en-US" dirty="0" smtClean="0"/>
              <a:t>Article Category:</a:t>
            </a:r>
          </a:p>
          <a:p>
            <a:pPr marL="971550" lvl="1" indent="-514350">
              <a:buFont typeface="+mj-lt"/>
              <a:buAutoNum type="arabicPeriod"/>
            </a:pPr>
            <a:r>
              <a:rPr lang="en-US" dirty="0" smtClean="0"/>
              <a:t>Topic Category Identification e.g. Topic + TF-IDF + Cosine Similarity</a:t>
            </a:r>
          </a:p>
          <a:p>
            <a:pPr marL="971550" lvl="1" indent="-514350">
              <a:buFont typeface="+mj-lt"/>
              <a:buAutoNum type="arabicPeriod"/>
            </a:pPr>
            <a:r>
              <a:rPr lang="en-US" dirty="0" smtClean="0"/>
              <a:t>Link Analysis</a:t>
            </a:r>
          </a:p>
          <a:p>
            <a:pPr marL="971550" lvl="1" indent="-514350">
              <a:buFont typeface="+mj-lt"/>
              <a:buAutoNum type="arabicPeriod"/>
            </a:pPr>
            <a:r>
              <a:rPr lang="en-US" dirty="0" smtClean="0"/>
              <a:t>Contribution Analysis</a:t>
            </a:r>
          </a:p>
          <a:p>
            <a:pPr marL="1371600" lvl="2" indent="-514350"/>
            <a:r>
              <a:rPr lang="en-US" dirty="0" smtClean="0"/>
              <a:t>Category Proficiency Level</a:t>
            </a:r>
          </a:p>
          <a:p>
            <a:pPr marL="1371600" lvl="2" indent="-514350"/>
            <a:r>
              <a:rPr lang="en-US" dirty="0" smtClean="0"/>
              <a:t>Category Readability Level</a:t>
            </a:r>
          </a:p>
          <a:p>
            <a:pPr marL="1371600" lvl="2" indent="-514350"/>
            <a:r>
              <a:rPr lang="en-US" dirty="0" smtClean="0"/>
              <a:t>Interdisciplinary Clarification Leve</a:t>
            </a:r>
            <a:r>
              <a:rPr lang="en-US" dirty="0"/>
              <a:t>l</a:t>
            </a:r>
            <a:endParaRPr lang="en-US" dirty="0" smtClean="0"/>
          </a:p>
          <a:p>
            <a:pPr marL="971550" lvl="1" indent="-514350">
              <a:buFont typeface="+mj-lt"/>
              <a:buAutoNum type="arabicPeriod"/>
            </a:pPr>
            <a:r>
              <a:rPr lang="en-US" dirty="0" smtClean="0"/>
              <a:t>Category Need Analysis</a:t>
            </a:r>
          </a:p>
          <a:p>
            <a:pPr marL="1371600" lvl="2" indent="-514350"/>
            <a:r>
              <a:rPr lang="en-US" dirty="0" smtClean="0"/>
              <a:t>E.g. Examples, Illustration, Simplification, Q&amp;A Active Contributors,… </a:t>
            </a:r>
          </a:p>
          <a:p>
            <a:pPr marL="1371600" lvl="2" indent="-514350"/>
            <a:r>
              <a:rPr lang="en-US" dirty="0" smtClean="0"/>
              <a:t>Issue Call for Participation</a:t>
            </a:r>
            <a:endParaRPr lang="en-US" dirty="0"/>
          </a:p>
        </p:txBody>
      </p:sp>
    </p:spTree>
    <p:extLst>
      <p:ext uri="{BB962C8B-B14F-4D97-AF65-F5344CB8AC3E}">
        <p14:creationId xmlns:p14="http://schemas.microsoft.com/office/powerpoint/2010/main" val="25016737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04800"/>
            <a:ext cx="8136904" cy="838200"/>
          </a:xfrm>
        </p:spPr>
        <p:txBody>
          <a:bodyPr>
            <a:normAutofit/>
          </a:bodyPr>
          <a:lstStyle/>
          <a:p>
            <a:r>
              <a:rPr lang="en-US" dirty="0" smtClean="0"/>
              <a:t>Article Generation/Edition Check Service:6</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
        <p:nvSpPr>
          <p:cNvPr id="3" name="Vertical Text Placeholder 2"/>
          <p:cNvSpPr>
            <a:spLocks noGrp="1"/>
          </p:cNvSpPr>
          <p:nvPr>
            <p:ph idx="1"/>
          </p:nvPr>
        </p:nvSpPr>
        <p:spPr>
          <a:xfrm>
            <a:off x="457200" y="1600200"/>
            <a:ext cx="8435280" cy="5257800"/>
          </a:xfrm>
        </p:spPr>
        <p:txBody>
          <a:bodyPr vert="horz">
            <a:normAutofit fontScale="92500" lnSpcReduction="20000"/>
          </a:bodyPr>
          <a:lstStyle/>
          <a:p>
            <a:r>
              <a:rPr lang="en-US" dirty="0" smtClean="0"/>
              <a:t>Article Connections:</a:t>
            </a:r>
          </a:p>
          <a:p>
            <a:pPr marL="971550" lvl="1" indent="-514350">
              <a:buFont typeface="+mj-lt"/>
              <a:buAutoNum type="arabicPeriod"/>
            </a:pPr>
            <a:r>
              <a:rPr lang="en-US" dirty="0" smtClean="0"/>
              <a:t>Trend Analysis</a:t>
            </a:r>
          </a:p>
          <a:p>
            <a:pPr marL="1371600" lvl="2" indent="-514350"/>
            <a:r>
              <a:rPr lang="en-US" dirty="0" smtClean="0"/>
              <a:t>Category Trends</a:t>
            </a:r>
          </a:p>
          <a:p>
            <a:pPr marL="1371600" lvl="2" indent="-514350"/>
            <a:r>
              <a:rPr lang="en-US" dirty="0" smtClean="0"/>
              <a:t>Automatic Future Work Suggestion</a:t>
            </a:r>
          </a:p>
          <a:p>
            <a:pPr marL="971550" lvl="1" indent="-514350">
              <a:buFont typeface="+mj-lt"/>
              <a:buAutoNum type="arabicPeriod"/>
            </a:pPr>
            <a:r>
              <a:rPr lang="en-US" dirty="0" smtClean="0"/>
              <a:t>Article Similarity / Partial Duplication</a:t>
            </a:r>
          </a:p>
          <a:p>
            <a:pPr marL="971550" lvl="1" indent="-514350">
              <a:buFont typeface="+mj-lt"/>
              <a:buAutoNum type="arabicPeriod"/>
            </a:pPr>
            <a:r>
              <a:rPr lang="en-US" dirty="0" smtClean="0"/>
              <a:t>Plagiarism &amp; Disclaimers</a:t>
            </a:r>
          </a:p>
          <a:p>
            <a:pPr marL="1371600" lvl="2" indent="-514350"/>
            <a:r>
              <a:rPr lang="en-US" dirty="0" smtClean="0"/>
              <a:t>Automatic Citation </a:t>
            </a:r>
            <a:r>
              <a:rPr lang="en-US" dirty="0" smtClean="0">
                <a:sym typeface="Wingdings" pitchFamily="2" charset="2"/>
              </a:rPr>
              <a:t> Resolving Plagiarism &amp; Copyright</a:t>
            </a:r>
            <a:endParaRPr lang="en-US" dirty="0" smtClean="0"/>
          </a:p>
          <a:p>
            <a:pPr marL="1371600" lvl="2" indent="-514350"/>
            <a:r>
              <a:rPr lang="en-US" dirty="0" smtClean="0"/>
              <a:t>Author Credibility Assessment</a:t>
            </a:r>
          </a:p>
          <a:p>
            <a:pPr marL="1371600" lvl="2" indent="-514350"/>
            <a:r>
              <a:rPr lang="en-US" dirty="0" smtClean="0"/>
              <a:t>Automatic Article Type Detection e.g. Survey, Application, Theory</a:t>
            </a:r>
          </a:p>
          <a:p>
            <a:pPr marL="971550" lvl="1" indent="-514350">
              <a:buFont typeface="+mj-lt"/>
              <a:buAutoNum type="arabicPeriod"/>
            </a:pPr>
            <a:r>
              <a:rPr lang="en-US" dirty="0" smtClean="0"/>
              <a:t>Article Social Network Analysis</a:t>
            </a:r>
          </a:p>
          <a:p>
            <a:pPr marL="1371600" lvl="2" indent="-514350"/>
            <a:r>
              <a:rPr lang="en-US" dirty="0" smtClean="0"/>
              <a:t>Cutting Points e.g. Celebrity Articles, Weak Chains, Cycles, …</a:t>
            </a:r>
          </a:p>
          <a:p>
            <a:pPr marL="1371600" lvl="2" indent="-514350"/>
            <a:r>
              <a:rPr lang="en-US" dirty="0" smtClean="0"/>
              <a:t>Research Starting Point Suggestion e.g. Based on popularity, citation received, </a:t>
            </a:r>
            <a:r>
              <a:rPr lang="en-US" dirty="0" err="1" smtClean="0"/>
              <a:t>etc</a:t>
            </a:r>
            <a:endParaRPr lang="en-US" dirty="0"/>
          </a:p>
        </p:txBody>
      </p:sp>
    </p:spTree>
    <p:extLst>
      <p:ext uri="{BB962C8B-B14F-4D97-AF65-F5344CB8AC3E}">
        <p14:creationId xmlns:p14="http://schemas.microsoft.com/office/powerpoint/2010/main" val="7964786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04800"/>
            <a:ext cx="8136904" cy="838200"/>
          </a:xfrm>
        </p:spPr>
        <p:txBody>
          <a:bodyPr>
            <a:normAutofit/>
          </a:bodyPr>
          <a:lstStyle/>
          <a:p>
            <a:r>
              <a:rPr lang="en-US" dirty="0" smtClean="0"/>
              <a:t>Article Generation/Edition Check Service:7</a:t>
            </a:r>
            <a:endParaRPr lang="en-US" dirty="0"/>
          </a:p>
        </p:txBody>
      </p:sp>
      <p:sp>
        <p:nvSpPr>
          <p:cNvPr id="3" name="Vertical Text Placeholder 2"/>
          <p:cNvSpPr>
            <a:spLocks noGrp="1"/>
          </p:cNvSpPr>
          <p:nvPr>
            <p:ph idx="1"/>
          </p:nvPr>
        </p:nvSpPr>
        <p:spPr>
          <a:xfrm>
            <a:off x="457200" y="1600200"/>
            <a:ext cx="8229600" cy="5141168"/>
          </a:xfrm>
        </p:spPr>
        <p:txBody>
          <a:bodyPr vert="horz">
            <a:normAutofit/>
          </a:bodyPr>
          <a:lstStyle/>
          <a:p>
            <a:r>
              <a:rPr lang="en-US" dirty="0" smtClean="0"/>
              <a:t>Personae Analysis:</a:t>
            </a:r>
          </a:p>
          <a:p>
            <a:pPr marL="971550" lvl="1" indent="-514350">
              <a:buFont typeface="+mj-lt"/>
              <a:buAutoNum type="arabicPeriod"/>
            </a:pPr>
            <a:r>
              <a:rPr lang="en-US" dirty="0" smtClean="0"/>
              <a:t>Article Proficiency/</a:t>
            </a:r>
            <a:r>
              <a:rPr lang="en-US" dirty="0" err="1" smtClean="0"/>
              <a:t>Understandibility</a:t>
            </a:r>
            <a:r>
              <a:rPr lang="en-US" dirty="0" smtClean="0"/>
              <a:t> Estimation</a:t>
            </a:r>
          </a:p>
          <a:p>
            <a:pPr marL="1371600" lvl="2" indent="-514350"/>
            <a:r>
              <a:rPr lang="en-US" dirty="0" smtClean="0"/>
              <a:t>Reader Feedbacks</a:t>
            </a:r>
          </a:p>
          <a:p>
            <a:pPr marL="1371600" lvl="2" indent="-514350"/>
            <a:r>
              <a:rPr lang="en-US" dirty="0" smtClean="0"/>
              <a:t>Anonymous Referees e.g. 1 Expert + 1 Related Author + 3 Interested Readers + 3 Random Visitors + 1 Good Readable Writer</a:t>
            </a:r>
          </a:p>
          <a:p>
            <a:pPr marL="1371600" lvl="2" indent="-514350"/>
            <a:r>
              <a:rPr lang="en-US" dirty="0" smtClean="0"/>
              <a:t>Imaginary Personae</a:t>
            </a:r>
          </a:p>
          <a:p>
            <a:pPr marL="971550" lvl="1" indent="-514350">
              <a:buFont typeface="+mj-lt"/>
              <a:buAutoNum type="arabicPeriod"/>
            </a:pPr>
            <a:r>
              <a:rPr lang="en-US" dirty="0" smtClean="0"/>
              <a:t>Ranking, Relevancy Detection</a:t>
            </a:r>
          </a:p>
          <a:p>
            <a:pPr marL="971550" lvl="1" indent="-514350">
              <a:buFont typeface="+mj-lt"/>
              <a:buAutoNum type="arabicPeriod"/>
            </a:pPr>
            <a:r>
              <a:rPr lang="en-US" dirty="0" smtClean="0"/>
              <a:t>Contribution to whole Proficiency of Topic</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Tree>
    <p:extLst>
      <p:ext uri="{BB962C8B-B14F-4D97-AF65-F5344CB8AC3E}">
        <p14:creationId xmlns:p14="http://schemas.microsoft.com/office/powerpoint/2010/main" val="33896034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Personalized User Interface:1</a:t>
            </a:r>
            <a:endParaRPr lang="en-US" dirty="0"/>
          </a:p>
        </p:txBody>
      </p:sp>
      <p:sp>
        <p:nvSpPr>
          <p:cNvPr id="3" name="Vertical Text Placeholder 2"/>
          <p:cNvSpPr>
            <a:spLocks noGrp="1"/>
          </p:cNvSpPr>
          <p:nvPr>
            <p:ph idx="1"/>
          </p:nvPr>
        </p:nvSpPr>
        <p:spPr/>
        <p:txBody>
          <a:bodyPr vert="horz"/>
          <a:lstStyle/>
          <a:p>
            <a:r>
              <a:rPr lang="en-US" dirty="0"/>
              <a:t>Presented By </a:t>
            </a:r>
            <a:r>
              <a:rPr lang="en-US" dirty="0" smtClean="0"/>
              <a:t>Fabian </a:t>
            </a:r>
            <a:r>
              <a:rPr lang="en-US" dirty="0" err="1"/>
              <a:t>J</a:t>
            </a:r>
            <a:r>
              <a:rPr lang="en-US" dirty="0" err="1" smtClean="0"/>
              <a:t>ander</a:t>
            </a:r>
            <a:endParaRPr lang="en-US" dirty="0"/>
          </a:p>
          <a:p>
            <a:r>
              <a:rPr lang="en-US" dirty="0" smtClean="0"/>
              <a:t>Changing User Interface, Enable Personalization</a:t>
            </a:r>
            <a:endParaRPr lang="en-US" dirty="0"/>
          </a:p>
          <a:p>
            <a:r>
              <a:rPr lang="en-US" dirty="0"/>
              <a:t>Feasible, </a:t>
            </a:r>
            <a:r>
              <a:rPr lang="en-US" dirty="0" smtClean="0"/>
              <a:t>Human-Centered</a:t>
            </a:r>
            <a:endParaRPr lang="en-US" dirty="0"/>
          </a:p>
          <a:p>
            <a:r>
              <a:rPr lang="en-US" dirty="0"/>
              <a:t>Brings Value Added by </a:t>
            </a:r>
            <a:r>
              <a:rPr lang="en-US" dirty="0" smtClean="0"/>
              <a:t>User-Friendliness</a:t>
            </a:r>
            <a:endParaRPr lang="en-US" dirty="0"/>
          </a:p>
          <a:p>
            <a:r>
              <a:rPr lang="en-US" dirty="0"/>
              <a:t>Principles Covered: Up-to-Date, Story Telling, </a:t>
            </a:r>
            <a:r>
              <a:rPr lang="en-US" dirty="0" smtClean="0"/>
              <a:t>Multimedia, Guiding, Personal</a:t>
            </a:r>
            <a:endParaRPr lang="en-US" dirty="0"/>
          </a:p>
          <a:p>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Tree>
    <p:extLst>
      <p:ext uri="{BB962C8B-B14F-4D97-AF65-F5344CB8AC3E}">
        <p14:creationId xmlns:p14="http://schemas.microsoft.com/office/powerpoint/2010/main" val="288890198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Personalized User Interface:2</a:t>
            </a:r>
            <a:endParaRPr lang="en-US" dirty="0"/>
          </a:p>
        </p:txBody>
      </p:sp>
      <p:sp>
        <p:nvSpPr>
          <p:cNvPr id="3" name="Vertical Text Placeholder 2"/>
          <p:cNvSpPr>
            <a:spLocks noGrp="1"/>
          </p:cNvSpPr>
          <p:nvPr>
            <p:ph idx="1"/>
          </p:nvPr>
        </p:nvSpPr>
        <p:spPr/>
        <p:txBody>
          <a:bodyPr vert="horz"/>
          <a:lstStyle/>
          <a:p>
            <a:r>
              <a:rPr lang="en-US" dirty="0" err="1" smtClean="0"/>
              <a:t>Personalizable</a:t>
            </a:r>
            <a:r>
              <a:rPr lang="en-US" dirty="0" smtClean="0"/>
              <a:t> Toolbar</a:t>
            </a:r>
          </a:p>
          <a:p>
            <a:pPr marL="971550" lvl="1" indent="-514350">
              <a:buFont typeface="+mj-lt"/>
              <a:buAutoNum type="arabicPeriod"/>
            </a:pPr>
            <a:r>
              <a:rPr lang="en-US" dirty="0" smtClean="0"/>
              <a:t>Pictures</a:t>
            </a:r>
          </a:p>
          <a:p>
            <a:pPr marL="971550" lvl="1" indent="-514350">
              <a:buFont typeface="+mj-lt"/>
              <a:buAutoNum type="arabicPeriod"/>
            </a:pPr>
            <a:r>
              <a:rPr lang="en-US" dirty="0" smtClean="0"/>
              <a:t>Video</a:t>
            </a:r>
          </a:p>
          <a:p>
            <a:pPr marL="971550" lvl="1" indent="-514350">
              <a:buFont typeface="+mj-lt"/>
              <a:buAutoNum type="arabicPeriod"/>
            </a:pPr>
            <a:r>
              <a:rPr lang="en-US" dirty="0" smtClean="0"/>
              <a:t>Definitions</a:t>
            </a:r>
          </a:p>
          <a:p>
            <a:pPr marL="971550" lvl="1" indent="-514350">
              <a:buFont typeface="+mj-lt"/>
              <a:buAutoNum type="arabicPeriod"/>
            </a:pPr>
            <a:r>
              <a:rPr lang="en-US" dirty="0" smtClean="0"/>
              <a:t>Related Articles</a:t>
            </a:r>
          </a:p>
          <a:p>
            <a:pPr marL="971550" lvl="1" indent="-514350">
              <a:buFont typeface="+mj-lt"/>
              <a:buAutoNum type="arabicPeriod"/>
            </a:pPr>
            <a:r>
              <a:rPr lang="en-US" dirty="0" smtClean="0"/>
              <a:t>Rating </a:t>
            </a:r>
            <a:r>
              <a:rPr lang="en-US" dirty="0" smtClean="0">
                <a:sym typeface="Wingdings" pitchFamily="2" charset="2"/>
              </a:rPr>
              <a:t> Edit, Review, Feedback</a:t>
            </a:r>
          </a:p>
          <a:p>
            <a:pPr marL="971550" lvl="1" indent="-514350">
              <a:buFont typeface="+mj-lt"/>
              <a:buAutoNum type="arabicPeriod"/>
            </a:pPr>
            <a:r>
              <a:rPr lang="en-US" dirty="0" smtClean="0">
                <a:sym typeface="Wingdings" pitchFamily="2" charset="2"/>
              </a:rPr>
              <a:t>History of Article</a:t>
            </a:r>
          </a:p>
          <a:p>
            <a:pPr marL="971550" lvl="1" indent="-514350">
              <a:buFont typeface="+mj-lt"/>
              <a:buAutoNum type="arabicPeriod"/>
            </a:pPr>
            <a:r>
              <a:rPr lang="en-US" dirty="0" smtClean="0">
                <a:sym typeface="Wingdings" pitchFamily="2" charset="2"/>
              </a:rPr>
              <a:t>Statistics</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Tree>
    <p:extLst>
      <p:ext uri="{BB962C8B-B14F-4D97-AF65-F5344CB8AC3E}">
        <p14:creationId xmlns:p14="http://schemas.microsoft.com/office/powerpoint/2010/main" val="12956543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Extension Direction:1</a:t>
            </a:r>
            <a:endParaRPr lang="en-US" dirty="0"/>
          </a:p>
        </p:txBody>
      </p:sp>
      <p:sp>
        <p:nvSpPr>
          <p:cNvPr id="3" name="Vertical Text Placeholder 2"/>
          <p:cNvSpPr>
            <a:spLocks noGrp="1"/>
          </p:cNvSpPr>
          <p:nvPr>
            <p:ph idx="1"/>
          </p:nvPr>
        </p:nvSpPr>
        <p:spPr/>
        <p:txBody>
          <a:bodyPr vert="horz"/>
          <a:lstStyle/>
          <a:p>
            <a:r>
              <a:rPr lang="en-US" dirty="0"/>
              <a:t>Presented By </a:t>
            </a:r>
            <a:r>
              <a:rPr lang="en-US" dirty="0" err="1" smtClean="0"/>
              <a:t>Mairidan</a:t>
            </a:r>
            <a:r>
              <a:rPr lang="en-US" dirty="0" smtClean="0"/>
              <a:t> </a:t>
            </a:r>
            <a:r>
              <a:rPr lang="en-US" dirty="0" err="1" smtClean="0"/>
              <a:t>Wushouer</a:t>
            </a:r>
            <a:endParaRPr lang="en-US" dirty="0"/>
          </a:p>
          <a:p>
            <a:r>
              <a:rPr lang="en-US" dirty="0" smtClean="0"/>
              <a:t>Extending Wikipedia with Apps, APIs,…</a:t>
            </a:r>
            <a:endParaRPr lang="en-US" dirty="0"/>
          </a:p>
          <a:p>
            <a:r>
              <a:rPr lang="en-US" dirty="0" smtClean="0"/>
              <a:t>Ambitious, Technical</a:t>
            </a:r>
            <a:endParaRPr lang="en-US" dirty="0"/>
          </a:p>
          <a:p>
            <a:r>
              <a:rPr lang="en-US" dirty="0"/>
              <a:t>Brings Value Added by </a:t>
            </a:r>
            <a:r>
              <a:rPr lang="en-US" dirty="0" smtClean="0"/>
              <a:t>Ease-of-Use and Innovativeness</a:t>
            </a:r>
            <a:endParaRPr lang="en-US" dirty="0"/>
          </a:p>
          <a:p>
            <a:r>
              <a:rPr lang="en-US" dirty="0"/>
              <a:t>Principles Covered: Up-to-Date, </a:t>
            </a:r>
            <a:r>
              <a:rPr lang="en-US" dirty="0" smtClean="0"/>
              <a:t>Story Telling, Multimedia, Empathic, Extendable</a:t>
            </a:r>
            <a:endParaRPr lang="en-US" dirty="0"/>
          </a:p>
          <a:p>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Tree>
    <p:extLst>
      <p:ext uri="{BB962C8B-B14F-4D97-AF65-F5344CB8AC3E}">
        <p14:creationId xmlns:p14="http://schemas.microsoft.com/office/powerpoint/2010/main" val="29236142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Extension Direction:2</a:t>
            </a:r>
            <a:endParaRPr lang="en-US" dirty="0"/>
          </a:p>
        </p:txBody>
      </p:sp>
      <p:sp>
        <p:nvSpPr>
          <p:cNvPr id="3" name="Vertical Text Placeholder 2"/>
          <p:cNvSpPr>
            <a:spLocks noGrp="1"/>
          </p:cNvSpPr>
          <p:nvPr>
            <p:ph idx="1"/>
          </p:nvPr>
        </p:nvSpPr>
        <p:spPr>
          <a:xfrm>
            <a:off x="457200" y="1600200"/>
            <a:ext cx="8229600" cy="4853136"/>
          </a:xfrm>
        </p:spPr>
        <p:txBody>
          <a:bodyPr vert="horz">
            <a:normAutofit/>
          </a:bodyPr>
          <a:lstStyle/>
          <a:p>
            <a:r>
              <a:rPr lang="en-US" dirty="0" smtClean="0"/>
              <a:t>Open APIs for Multimedia</a:t>
            </a:r>
          </a:p>
          <a:p>
            <a:pPr lvl="1"/>
            <a:r>
              <a:rPr lang="en-US" dirty="0" smtClean="0"/>
              <a:t>Google Image Search, YouTube, Google Map, </a:t>
            </a:r>
            <a:r>
              <a:rPr lang="en-US" dirty="0" err="1" smtClean="0"/>
              <a:t>PhotoSynth</a:t>
            </a:r>
            <a:r>
              <a:rPr lang="en-US" dirty="0" smtClean="0"/>
              <a:t>, …</a:t>
            </a:r>
          </a:p>
          <a:p>
            <a:r>
              <a:rPr lang="en-US" dirty="0" smtClean="0"/>
              <a:t>Apps</a:t>
            </a:r>
          </a:p>
          <a:p>
            <a:pPr lvl="1"/>
            <a:r>
              <a:rPr lang="en-US" dirty="0" smtClean="0"/>
              <a:t>Open Apps</a:t>
            </a:r>
          </a:p>
          <a:p>
            <a:pPr lvl="1"/>
            <a:r>
              <a:rPr lang="en-US" dirty="0" smtClean="0"/>
              <a:t>Invite and Motivate Programmers</a:t>
            </a:r>
          </a:p>
          <a:p>
            <a:pPr lvl="1"/>
            <a:r>
              <a:rPr lang="en-US" dirty="0" smtClean="0"/>
              <a:t>Statistics, Data, Communicate, Connect</a:t>
            </a:r>
          </a:p>
          <a:p>
            <a:pPr lvl="1"/>
            <a:r>
              <a:rPr lang="en-US" dirty="0" smtClean="0"/>
              <a:t>App Store</a:t>
            </a:r>
          </a:p>
          <a:p>
            <a:r>
              <a:rPr lang="en-US" dirty="0" smtClean="0"/>
              <a:t>Family Tree</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Tree>
    <p:extLst>
      <p:ext uri="{BB962C8B-B14F-4D97-AF65-F5344CB8AC3E}">
        <p14:creationId xmlns:p14="http://schemas.microsoft.com/office/powerpoint/2010/main" val="253647186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Extension Direction:3</a:t>
            </a:r>
            <a:endParaRPr lang="en-US" dirty="0"/>
          </a:p>
        </p:txBody>
      </p:sp>
      <p:sp>
        <p:nvSpPr>
          <p:cNvPr id="3" name="Vertical Text Placeholder 2"/>
          <p:cNvSpPr>
            <a:spLocks noGrp="1"/>
          </p:cNvSpPr>
          <p:nvPr>
            <p:ph idx="1"/>
          </p:nvPr>
        </p:nvSpPr>
        <p:spPr>
          <a:xfrm>
            <a:off x="457200" y="1600200"/>
            <a:ext cx="8229600" cy="4853136"/>
          </a:xfrm>
        </p:spPr>
        <p:txBody>
          <a:bodyPr vert="horz">
            <a:normAutofit/>
          </a:bodyPr>
          <a:lstStyle/>
          <a:p>
            <a:r>
              <a:rPr lang="en-US" dirty="0" smtClean="0"/>
              <a:t>Cross Linguistic</a:t>
            </a:r>
          </a:p>
          <a:p>
            <a:pPr lvl="1"/>
            <a:r>
              <a:rPr lang="en-US" dirty="0" smtClean="0"/>
              <a:t>Machine Translation</a:t>
            </a:r>
          </a:p>
          <a:p>
            <a:pPr lvl="1"/>
            <a:r>
              <a:rPr lang="en-US" dirty="0" smtClean="0"/>
              <a:t>Canonical Form of Data Presentation</a:t>
            </a:r>
          </a:p>
          <a:p>
            <a:r>
              <a:rPr lang="en-US" dirty="0" smtClean="0"/>
              <a:t>Tutorials &amp; Homework Sharing</a:t>
            </a:r>
          </a:p>
          <a:p>
            <a:pPr lvl="1"/>
            <a:r>
              <a:rPr lang="en-US" dirty="0" smtClean="0"/>
              <a:t>Teachers for Students</a:t>
            </a:r>
          </a:p>
          <a:p>
            <a:pPr lvl="1"/>
            <a:r>
              <a:rPr lang="en-US" dirty="0" smtClean="0"/>
              <a:t>Students for other Students</a:t>
            </a:r>
          </a:p>
          <a:p>
            <a:pPr lvl="1"/>
            <a:r>
              <a:rPr lang="en-US" dirty="0"/>
              <a:t>Students for other </a:t>
            </a:r>
            <a:r>
              <a:rPr lang="en-US" dirty="0" smtClean="0"/>
              <a:t>Students as Homework itself</a:t>
            </a:r>
            <a:endParaRPr lang="en-US" dirty="0"/>
          </a:p>
          <a:p>
            <a:pPr lvl="1"/>
            <a:endParaRPr lang="en-US" dirty="0" smtClean="0"/>
          </a:p>
          <a:p>
            <a:pPr lvl="1"/>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Tree>
    <p:extLst>
      <p:ext uri="{BB962C8B-B14F-4D97-AF65-F5344CB8AC3E}">
        <p14:creationId xmlns:p14="http://schemas.microsoft.com/office/powerpoint/2010/main" val="38814393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&amp; Format:</a:t>
            </a:r>
            <a:endParaRPr lang="en-US" dirty="0"/>
          </a:p>
        </p:txBody>
      </p:sp>
      <p:sp>
        <p:nvSpPr>
          <p:cNvPr id="3" name="Vertical Text Placeholder 2"/>
          <p:cNvSpPr>
            <a:spLocks noGrp="1"/>
          </p:cNvSpPr>
          <p:nvPr>
            <p:ph type="body" orient="vert" idx="1"/>
          </p:nvPr>
        </p:nvSpPr>
        <p:spPr>
          <a:xfrm>
            <a:off x="457200" y="1600200"/>
            <a:ext cx="8229600" cy="4853136"/>
          </a:xfrm>
        </p:spPr>
        <p:txBody>
          <a:bodyPr vert="horz">
            <a:normAutofit fontScale="92500" lnSpcReduction="10000"/>
          </a:bodyPr>
          <a:lstStyle/>
          <a:p>
            <a:r>
              <a:rPr lang="en-US" dirty="0" smtClean="0"/>
              <a:t>Participants divided </a:t>
            </a:r>
            <a:r>
              <a:rPr lang="en-US" dirty="0"/>
              <a:t>into teams and work on various themes related to </a:t>
            </a:r>
            <a:r>
              <a:rPr lang="en-US" dirty="0" smtClean="0"/>
              <a:t>“Design”</a:t>
            </a:r>
            <a:r>
              <a:rPr lang="en-US" dirty="0" smtClean="0">
                <a:sym typeface="Wingdings" pitchFamily="2" charset="2"/>
              </a:rPr>
              <a:t></a:t>
            </a:r>
            <a:r>
              <a:rPr lang="en-US" dirty="0" smtClean="0"/>
              <a:t> </a:t>
            </a:r>
            <a:r>
              <a:rPr lang="en-US" dirty="0"/>
              <a:t>a presentation </a:t>
            </a:r>
            <a:r>
              <a:rPr lang="en-US" dirty="0" smtClean="0"/>
              <a:t>for each team at </a:t>
            </a:r>
            <a:r>
              <a:rPr lang="en-US" dirty="0"/>
              <a:t>the end of the </a:t>
            </a:r>
            <a:r>
              <a:rPr lang="en-US" dirty="0" smtClean="0"/>
              <a:t>event</a:t>
            </a:r>
          </a:p>
          <a:p>
            <a:r>
              <a:rPr lang="en-US" dirty="0" smtClean="0"/>
              <a:t>Learning schemes</a:t>
            </a:r>
            <a:endParaRPr lang="en-US" dirty="0"/>
          </a:p>
          <a:p>
            <a:pPr lvl="1"/>
            <a:r>
              <a:rPr lang="en-US" dirty="0"/>
              <a:t>PBL (Problem Based Learning) </a:t>
            </a:r>
            <a:endParaRPr lang="en-US" dirty="0" smtClean="0"/>
          </a:p>
          <a:p>
            <a:pPr lvl="1"/>
            <a:r>
              <a:rPr lang="en-US" dirty="0" smtClean="0"/>
              <a:t>FBL </a:t>
            </a:r>
            <a:r>
              <a:rPr lang="en-US" dirty="0"/>
              <a:t>(Field Based Learning) </a:t>
            </a:r>
            <a:endParaRPr lang="en-US" dirty="0" smtClean="0"/>
          </a:p>
          <a:p>
            <a:r>
              <a:rPr lang="en-US" dirty="0" smtClean="0"/>
              <a:t>Solve </a:t>
            </a:r>
            <a:r>
              <a:rPr lang="en-US" dirty="0"/>
              <a:t>complicated </a:t>
            </a:r>
            <a:r>
              <a:rPr lang="en-US" dirty="0" smtClean="0"/>
              <a:t>problems by learning </a:t>
            </a:r>
            <a:r>
              <a:rPr lang="en-US" dirty="0"/>
              <a:t>and </a:t>
            </a:r>
            <a:r>
              <a:rPr lang="en-US" dirty="0" smtClean="0"/>
              <a:t>utilizing </a:t>
            </a:r>
            <a:r>
              <a:rPr lang="en-US" dirty="0"/>
              <a:t>design theory, methodology and </a:t>
            </a:r>
            <a:r>
              <a:rPr lang="en-US" dirty="0" smtClean="0"/>
              <a:t>techniques + </a:t>
            </a:r>
            <a:r>
              <a:rPr lang="en-US" dirty="0"/>
              <a:t>their own expertise about informatics, engineering, management and so on. </a:t>
            </a:r>
          </a:p>
          <a:p>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Tree>
    <p:extLst>
      <p:ext uri="{BB962C8B-B14F-4D97-AF65-F5344CB8AC3E}">
        <p14:creationId xmlns:p14="http://schemas.microsoft.com/office/powerpoint/2010/main" val="78320459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Extension Direction:4</a:t>
            </a:r>
            <a:endParaRPr lang="en-US" dirty="0"/>
          </a:p>
        </p:txBody>
      </p:sp>
      <p:sp>
        <p:nvSpPr>
          <p:cNvPr id="3" name="Vertical Text Placeholder 2"/>
          <p:cNvSpPr>
            <a:spLocks noGrp="1"/>
          </p:cNvSpPr>
          <p:nvPr>
            <p:ph idx="1"/>
          </p:nvPr>
        </p:nvSpPr>
        <p:spPr>
          <a:xfrm>
            <a:off x="457200" y="1600200"/>
            <a:ext cx="8229600" cy="4853136"/>
          </a:xfrm>
        </p:spPr>
        <p:txBody>
          <a:bodyPr vert="horz">
            <a:normAutofit/>
          </a:bodyPr>
          <a:lstStyle/>
          <a:p>
            <a:r>
              <a:rPr lang="en-US" dirty="0" smtClean="0"/>
              <a:t>Redesigning Homework</a:t>
            </a:r>
          </a:p>
          <a:p>
            <a:pPr lvl="1"/>
            <a:r>
              <a:rPr lang="en-US" dirty="0" smtClean="0"/>
              <a:t>Give an Open Challenge to a Group</a:t>
            </a:r>
          </a:p>
          <a:p>
            <a:pPr lvl="1"/>
            <a:r>
              <a:rPr lang="en-US" dirty="0" smtClean="0"/>
              <a:t>Ask them To Collaborate in a Single Wikipedia Article</a:t>
            </a:r>
          </a:p>
          <a:p>
            <a:pPr lvl="1"/>
            <a:r>
              <a:rPr lang="en-US" dirty="0" smtClean="0"/>
              <a:t>Tasks</a:t>
            </a:r>
          </a:p>
          <a:p>
            <a:pPr lvl="2"/>
            <a:r>
              <a:rPr lang="en-US" dirty="0" smtClean="0"/>
              <a:t>Literature Review</a:t>
            </a:r>
          </a:p>
          <a:p>
            <a:pPr lvl="2"/>
            <a:r>
              <a:rPr lang="en-US" dirty="0" smtClean="0"/>
              <a:t>Idea Generation</a:t>
            </a:r>
          </a:p>
          <a:p>
            <a:pPr lvl="2"/>
            <a:r>
              <a:rPr lang="en-US" dirty="0" smtClean="0"/>
              <a:t>Consistency/Smoothness/Readability Review</a:t>
            </a:r>
          </a:p>
          <a:p>
            <a:pPr lvl="2"/>
            <a:r>
              <a:rPr lang="en-US" dirty="0" smtClean="0"/>
              <a:t>Maybe: Brainstorming, Q&amp;A …</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Tree>
    <p:extLst>
      <p:ext uri="{BB962C8B-B14F-4D97-AF65-F5344CB8AC3E}">
        <p14:creationId xmlns:p14="http://schemas.microsoft.com/office/powerpoint/2010/main" val="258254076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 Wikipedia:1</a:t>
            </a:r>
            <a:endParaRPr lang="en-US" dirty="0"/>
          </a:p>
        </p:txBody>
      </p:sp>
      <p:sp>
        <p:nvSpPr>
          <p:cNvPr id="3" name="Vertical Text Placeholder 2"/>
          <p:cNvSpPr>
            <a:spLocks noGrp="1"/>
          </p:cNvSpPr>
          <p:nvPr>
            <p:ph idx="1"/>
          </p:nvPr>
        </p:nvSpPr>
        <p:spPr/>
        <p:txBody>
          <a:bodyPr vert="horz"/>
          <a:lstStyle/>
          <a:p>
            <a:r>
              <a:rPr lang="en-US" dirty="0"/>
              <a:t>Presented By </a:t>
            </a:r>
            <a:r>
              <a:rPr lang="en-US" dirty="0" smtClean="0"/>
              <a:t>Adam Royalty</a:t>
            </a:r>
            <a:endParaRPr lang="en-US" dirty="0"/>
          </a:p>
          <a:p>
            <a:r>
              <a:rPr lang="en-US" dirty="0" smtClean="0"/>
              <a:t>Enable Wikipedia to Interact with World Through and Author</a:t>
            </a:r>
            <a:endParaRPr lang="en-US" dirty="0"/>
          </a:p>
          <a:p>
            <a:r>
              <a:rPr lang="en-US" dirty="0"/>
              <a:t>Ambitious, </a:t>
            </a:r>
            <a:r>
              <a:rPr lang="en-US" dirty="0" smtClean="0"/>
              <a:t>Technical + Human-Centered</a:t>
            </a:r>
            <a:endParaRPr lang="en-US" dirty="0"/>
          </a:p>
          <a:p>
            <a:r>
              <a:rPr lang="en-US" dirty="0"/>
              <a:t>Brings Value Added by </a:t>
            </a:r>
            <a:r>
              <a:rPr lang="en-US" dirty="0" smtClean="0"/>
              <a:t>Intelligence </a:t>
            </a:r>
            <a:r>
              <a:rPr lang="en-US" dirty="0"/>
              <a:t>and Innovativeness</a:t>
            </a:r>
          </a:p>
          <a:p>
            <a:r>
              <a:rPr lang="en-US" dirty="0"/>
              <a:t>Principles Covered: Up-to-Date, Story Telling, Multimedia, </a:t>
            </a:r>
            <a:r>
              <a:rPr lang="en-US" dirty="0" smtClean="0"/>
              <a:t>Mentoring, Personal</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Tree>
    <p:extLst>
      <p:ext uri="{BB962C8B-B14F-4D97-AF65-F5344CB8AC3E}">
        <p14:creationId xmlns:p14="http://schemas.microsoft.com/office/powerpoint/2010/main" val="288890198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 Wikipedia:2</a:t>
            </a:r>
            <a:endParaRPr lang="en-US" dirty="0"/>
          </a:p>
        </p:txBody>
      </p:sp>
      <p:sp>
        <p:nvSpPr>
          <p:cNvPr id="3" name="Vertical Text Placeholder 2"/>
          <p:cNvSpPr>
            <a:spLocks noGrp="1"/>
          </p:cNvSpPr>
          <p:nvPr>
            <p:ph idx="1"/>
          </p:nvPr>
        </p:nvSpPr>
        <p:spPr/>
        <p:txBody>
          <a:bodyPr vert="horz"/>
          <a:lstStyle/>
          <a:p>
            <a:r>
              <a:rPr lang="en-US" dirty="0" smtClean="0"/>
              <a:t>Story telling</a:t>
            </a:r>
          </a:p>
          <a:p>
            <a:pPr lvl="1"/>
            <a:r>
              <a:rPr lang="en-US" dirty="0" smtClean="0"/>
              <a:t>Learning about and Article by a Story</a:t>
            </a:r>
          </a:p>
          <a:p>
            <a:pPr lvl="1"/>
            <a:r>
              <a:rPr lang="en-US" dirty="0" smtClean="0"/>
              <a:t>E.g. comic book, data from Facebook timeline</a:t>
            </a:r>
          </a:p>
          <a:p>
            <a:r>
              <a:rPr lang="en-US" dirty="0" smtClean="0"/>
              <a:t>Smart Watches</a:t>
            </a:r>
          </a:p>
          <a:p>
            <a:pPr lvl="1"/>
            <a:r>
              <a:rPr lang="en-US" dirty="0" smtClean="0"/>
              <a:t>Good Cop, Bad Cop </a:t>
            </a:r>
            <a:r>
              <a:rPr lang="en-US" dirty="0" smtClean="0">
                <a:sym typeface="Wingdings" pitchFamily="2" charset="2"/>
              </a:rPr>
              <a:t> Rewarding and reminding Wikipedia Collaborators</a:t>
            </a:r>
          </a:p>
          <a:p>
            <a:pPr lvl="1"/>
            <a:r>
              <a:rPr lang="en-US" dirty="0" smtClean="0">
                <a:sym typeface="Wingdings" pitchFamily="2" charset="2"/>
              </a:rPr>
              <a:t>Interact with World e.g. take pictures and give info or maps</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Tree>
    <p:extLst>
      <p:ext uri="{BB962C8B-B14F-4D97-AF65-F5344CB8AC3E}">
        <p14:creationId xmlns:p14="http://schemas.microsoft.com/office/powerpoint/2010/main" val="67901631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Smart Wikipedia:3</a:t>
            </a:r>
            <a:endParaRPr lang="en-US" dirty="0"/>
          </a:p>
        </p:txBody>
      </p:sp>
      <p:sp>
        <p:nvSpPr>
          <p:cNvPr id="3" name="Vertical Text Placeholder 2"/>
          <p:cNvSpPr>
            <a:spLocks noGrp="1"/>
          </p:cNvSpPr>
          <p:nvPr>
            <p:ph idx="1"/>
          </p:nvPr>
        </p:nvSpPr>
        <p:spPr/>
        <p:txBody>
          <a:bodyPr vert="horz">
            <a:normAutofit lnSpcReduction="10000"/>
          </a:bodyPr>
          <a:lstStyle/>
          <a:p>
            <a:r>
              <a:rPr lang="en-US" dirty="0" smtClean="0"/>
              <a:t>Keep History</a:t>
            </a:r>
          </a:p>
          <a:p>
            <a:pPr lvl="1"/>
            <a:r>
              <a:rPr lang="en-US" dirty="0" smtClean="0"/>
              <a:t>Places </a:t>
            </a:r>
          </a:p>
          <a:p>
            <a:pPr lvl="2"/>
            <a:r>
              <a:rPr lang="en-US" dirty="0" smtClean="0"/>
              <a:t>e.g. what was this place before? Where was this monument placed before?</a:t>
            </a:r>
          </a:p>
          <a:p>
            <a:pPr lvl="1"/>
            <a:r>
              <a:rPr lang="en-US" dirty="0" smtClean="0"/>
              <a:t>Customs</a:t>
            </a:r>
          </a:p>
          <a:p>
            <a:pPr lvl="1"/>
            <a:r>
              <a:rPr lang="en-US" dirty="0" smtClean="0"/>
              <a:t>Language Learning</a:t>
            </a:r>
          </a:p>
          <a:p>
            <a:pPr lvl="2"/>
            <a:r>
              <a:rPr lang="en-US" dirty="0" smtClean="0"/>
              <a:t>New word suggestion with encyclopedic information</a:t>
            </a:r>
          </a:p>
          <a:p>
            <a:pPr lvl="2"/>
            <a:r>
              <a:rPr lang="en-US" dirty="0" smtClean="0"/>
              <a:t>Short Quizzes</a:t>
            </a:r>
          </a:p>
          <a:p>
            <a:pPr lvl="1"/>
            <a:r>
              <a:rPr lang="en-US" dirty="0" smtClean="0"/>
              <a:t>Psychological Treats </a:t>
            </a:r>
          </a:p>
          <a:p>
            <a:pPr lvl="2"/>
            <a:r>
              <a:rPr lang="en-US" dirty="0" smtClean="0"/>
              <a:t>E.g. How to impress this kind of girls?</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Tree>
    <p:extLst>
      <p:ext uri="{BB962C8B-B14F-4D97-AF65-F5344CB8AC3E}">
        <p14:creationId xmlns:p14="http://schemas.microsoft.com/office/powerpoint/2010/main" val="390116453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
        <p:nvSpPr>
          <p:cNvPr id="4" name="Rectangle 3"/>
          <p:cNvSpPr/>
          <p:nvPr/>
        </p:nvSpPr>
        <p:spPr>
          <a:xfrm>
            <a:off x="3563888" y="908720"/>
            <a:ext cx="4608512" cy="3096344"/>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4000" b="1" spc="-300" dirty="0" smtClean="0">
                <a:solidFill>
                  <a:srgbClr val="8D021C"/>
                </a:solidFill>
                <a:effectLst>
                  <a:outerShdw blurRad="38100" dist="38100" dir="2700000" algn="tl">
                    <a:srgbClr val="000000">
                      <a:alpha val="43137"/>
                    </a:srgbClr>
                  </a:outerShdw>
                </a:effectLst>
                <a:latin typeface="Arial Black" pitchFamily="34" charset="0"/>
              </a:rPr>
              <a:t>Prototypes</a:t>
            </a:r>
            <a:endParaRPr lang="en-US" sz="4000" b="1" dirty="0" smtClean="0">
              <a:solidFill>
                <a:srgbClr val="8D021C"/>
              </a:solidFill>
              <a:effectLst>
                <a:outerShdw blurRad="38100" dist="38100" dir="2700000" algn="tl">
                  <a:srgbClr val="000000">
                    <a:alpha val="43137"/>
                  </a:srgbClr>
                </a:outerShdw>
              </a:effectLst>
              <a:latin typeface="Arial Black" pitchFamily="34" charset="0"/>
            </a:endParaRPr>
          </a:p>
        </p:txBody>
      </p:sp>
      <p:sp>
        <p:nvSpPr>
          <p:cNvPr id="6" name="Rectangle 5"/>
          <p:cNvSpPr/>
          <p:nvPr/>
        </p:nvSpPr>
        <p:spPr>
          <a:xfrm>
            <a:off x="216024" y="6453336"/>
            <a:ext cx="2249996" cy="310896"/>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dirty="0">
              <a:solidFill>
                <a:schemeClr val="tx1">
                  <a:lumMod val="85000"/>
                  <a:lumOff val="1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Prototypes</a:t>
            </a:r>
            <a:endParaRPr lang="en-US" dirty="0"/>
          </a:p>
        </p:txBody>
      </p:sp>
      <p:sp>
        <p:nvSpPr>
          <p:cNvPr id="3" name="Vertical Text Placeholder 2"/>
          <p:cNvSpPr>
            <a:spLocks noGrp="1"/>
          </p:cNvSpPr>
          <p:nvPr>
            <p:ph idx="1"/>
          </p:nvPr>
        </p:nvSpPr>
        <p:spPr/>
        <p:txBody>
          <a:bodyPr vert="horz"/>
          <a:lstStyle/>
          <a:p>
            <a:r>
              <a:rPr lang="en-US" dirty="0"/>
              <a:t>App </a:t>
            </a:r>
            <a:r>
              <a:rPr lang="en-US" dirty="0" smtClean="0"/>
              <a:t>Engine: Learning </a:t>
            </a:r>
            <a:r>
              <a:rPr lang="en-US" dirty="0" err="1" smtClean="0"/>
              <a:t>Interactor</a:t>
            </a:r>
            <a:endParaRPr lang="en-US" dirty="0" smtClean="0"/>
          </a:p>
          <a:p>
            <a:r>
              <a:rPr lang="en-US" dirty="0" smtClean="0"/>
              <a:t>Extensible Framework</a:t>
            </a:r>
          </a:p>
          <a:p>
            <a:r>
              <a:rPr lang="en-US" dirty="0" smtClean="0"/>
              <a:t>Author Dashboard: Collaborator Motivator</a:t>
            </a:r>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Tree>
    <p:extLst>
      <p:ext uri="{BB962C8B-B14F-4D97-AF65-F5344CB8AC3E}">
        <p14:creationId xmlns:p14="http://schemas.microsoft.com/office/powerpoint/2010/main" val="288890198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t>Concept 1: Learning </a:t>
            </a:r>
            <a:r>
              <a:rPr lang="en-US" altLang="ja-JP" dirty="0" err="1" smtClean="0"/>
              <a:t>Interactor</a:t>
            </a:r>
            <a:endParaRPr lang="en-US" dirty="0"/>
          </a:p>
        </p:txBody>
      </p:sp>
      <p:sp>
        <p:nvSpPr>
          <p:cNvPr id="3" name="Vertical Text Placeholder 2"/>
          <p:cNvSpPr>
            <a:spLocks noGrp="1"/>
          </p:cNvSpPr>
          <p:nvPr>
            <p:ph idx="1"/>
          </p:nvPr>
        </p:nvSpPr>
        <p:spPr/>
        <p:txBody>
          <a:bodyPr vert="horz">
            <a:normAutofit fontScale="92500" lnSpcReduction="10000"/>
          </a:bodyPr>
          <a:lstStyle/>
          <a:p>
            <a:pPr lvl="0"/>
            <a:r>
              <a:rPr kumimoji="1" lang="en-US" altLang="ja-JP" dirty="0"/>
              <a:t>Wikipedia is about getting </a:t>
            </a:r>
            <a:r>
              <a:rPr kumimoji="1" lang="en-US" altLang="ja-JP" dirty="0" smtClean="0"/>
              <a:t>information.</a:t>
            </a:r>
          </a:p>
          <a:p>
            <a:pPr lvl="0"/>
            <a:endParaRPr kumimoji="1" lang="en-US" altLang="ja-JP" dirty="0" smtClean="0"/>
          </a:p>
          <a:p>
            <a:r>
              <a:rPr kumimoji="1" lang="en-US" altLang="ja-JP" dirty="0"/>
              <a:t>If we </a:t>
            </a:r>
            <a:r>
              <a:rPr kumimoji="1" lang="en-US" altLang="ja-JP" dirty="0" smtClean="0"/>
              <a:t>can work </a:t>
            </a:r>
            <a:r>
              <a:rPr kumimoji="1" lang="en-US" altLang="ja-JP" dirty="0"/>
              <a:t>and interact </a:t>
            </a:r>
            <a:r>
              <a:rPr kumimoji="1" lang="en-US" altLang="ja-JP" dirty="0" smtClean="0"/>
              <a:t>smoothly with </a:t>
            </a:r>
            <a:r>
              <a:rPr kumimoji="1" lang="en-US" altLang="ja-JP" dirty="0"/>
              <a:t>such data it becomes easy to </a:t>
            </a:r>
            <a:r>
              <a:rPr kumimoji="1" lang="en-US" altLang="ja-JP" dirty="0" smtClean="0"/>
              <a:t>learn.</a:t>
            </a:r>
          </a:p>
          <a:p>
            <a:endParaRPr kumimoji="1" lang="en-US" altLang="ja-JP" dirty="0" smtClean="0"/>
          </a:p>
          <a:p>
            <a:pPr lvl="0"/>
            <a:r>
              <a:rPr kumimoji="1" lang="en-US" altLang="ja-JP" dirty="0"/>
              <a:t>Such interaction is a learning </a:t>
            </a:r>
            <a:r>
              <a:rPr kumimoji="1" lang="en-US" altLang="ja-JP" dirty="0" smtClean="0"/>
              <a:t>process.</a:t>
            </a:r>
          </a:p>
          <a:p>
            <a:pPr lvl="0"/>
            <a:endParaRPr kumimoji="1" lang="en-US" altLang="ja-JP" dirty="0" smtClean="0"/>
          </a:p>
          <a:p>
            <a:r>
              <a:rPr kumimoji="1" lang="en-US" altLang="ja-JP" dirty="0"/>
              <a:t>It involves others: students and professors, friends and colleagues…</a:t>
            </a:r>
            <a:endParaRPr kumimoji="1" lang="ja-JP" altLang="en-US" dirty="0"/>
          </a:p>
          <a:p>
            <a:pPr lvl="0"/>
            <a:endParaRPr kumimoji="1" lang="ja-JP" altLang="en-US" dirty="0"/>
          </a:p>
          <a:p>
            <a:endParaRPr kumimoji="1" lang="en-US" altLang="ja-JP" dirty="0" smtClean="0"/>
          </a:p>
          <a:p>
            <a:endParaRPr kumimoji="1" lang="en-US" altLang="ja-JP" dirty="0" smtClean="0"/>
          </a:p>
          <a:p>
            <a:pPr lvl="0"/>
            <a:endParaRPr kumimoji="1" lang="ja-JP" alt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300" dirty="0" smtClean="0">
                <a:solidFill>
                  <a:prstClr val="black">
                    <a:lumMod val="85000"/>
                    <a:lumOff val="15000"/>
                  </a:prstClr>
                </a:solidFill>
                <a:latin typeface="Arial" pitchFamily="34" charset="0"/>
                <a:cs typeface="Arial" pitchFamily="34" charset="0"/>
              </a:rPr>
              <a:t>Redesigning Wikipedia for  Education </a:t>
            </a:r>
            <a:endParaRPr lang="en-US" sz="1300" dirty="0">
              <a:solidFill>
                <a:prstClr val="black">
                  <a:lumMod val="85000"/>
                  <a:lumOff val="15000"/>
                </a:prstClr>
              </a:solidFill>
              <a:latin typeface="Arial" pitchFamily="34" charset="0"/>
              <a:cs typeface="Arial" pitchFamily="34" charset="0"/>
            </a:endParaRPr>
          </a:p>
        </p:txBody>
      </p:sp>
    </p:spTree>
    <p:extLst>
      <p:ext uri="{BB962C8B-B14F-4D97-AF65-F5344CB8AC3E}">
        <p14:creationId xmlns:p14="http://schemas.microsoft.com/office/powerpoint/2010/main" val="7556401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 Engine: 1</a:t>
            </a:r>
            <a:endParaRPr lang="en-US" dirty="0"/>
          </a:p>
        </p:txBody>
      </p:sp>
      <p:sp>
        <p:nvSpPr>
          <p:cNvPr id="3" name="Vertical Text Placeholder 2"/>
          <p:cNvSpPr>
            <a:spLocks noGrp="1"/>
          </p:cNvSpPr>
          <p:nvPr>
            <p:ph idx="1"/>
          </p:nvPr>
        </p:nvSpPr>
        <p:spPr>
          <a:xfrm>
            <a:off x="457200" y="1600200"/>
            <a:ext cx="8229600" cy="4853136"/>
          </a:xfrm>
        </p:spPr>
        <p:txBody>
          <a:bodyPr vert="horz">
            <a:normAutofit fontScale="92500" lnSpcReduction="10000"/>
          </a:bodyPr>
          <a:lstStyle/>
          <a:p>
            <a:r>
              <a:rPr lang="en-US" dirty="0" smtClean="0"/>
              <a:t>Customizable Page Layout &amp; Widgets</a:t>
            </a:r>
          </a:p>
          <a:p>
            <a:pPr lvl="1"/>
            <a:r>
              <a:rPr lang="en-US" dirty="0" smtClean="0"/>
              <a:t>E.g. My Yahoo!</a:t>
            </a:r>
          </a:p>
          <a:p>
            <a:pPr lvl="1"/>
            <a:r>
              <a:rPr lang="en-US" dirty="0" smtClean="0"/>
              <a:t>Change Layout</a:t>
            </a:r>
          </a:p>
          <a:p>
            <a:pPr lvl="1"/>
            <a:r>
              <a:rPr lang="en-US" dirty="0" smtClean="0"/>
              <a:t>Add/Remove Widgets</a:t>
            </a:r>
          </a:p>
          <a:p>
            <a:pPr lvl="1"/>
            <a:r>
              <a:rPr lang="en-US" dirty="0" smtClean="0"/>
              <a:t>Enables Comparison, Multiple Viewpoint Approach, …</a:t>
            </a:r>
          </a:p>
          <a:p>
            <a:r>
              <a:rPr lang="en-US" dirty="0" smtClean="0"/>
              <a:t>Connect Widgets</a:t>
            </a:r>
          </a:p>
          <a:p>
            <a:pPr lvl="1"/>
            <a:r>
              <a:rPr lang="en-US" dirty="0" smtClean="0"/>
              <a:t>Synchronize</a:t>
            </a:r>
          </a:p>
          <a:p>
            <a:pPr lvl="1"/>
            <a:r>
              <a:rPr lang="en-US" dirty="0" smtClean="0"/>
              <a:t>Data Passing</a:t>
            </a:r>
          </a:p>
          <a:p>
            <a:r>
              <a:rPr lang="en-US" dirty="0" smtClean="0"/>
              <a:t>Interaction-wise Design</a:t>
            </a:r>
          </a:p>
          <a:p>
            <a:pPr lvl="1"/>
            <a:r>
              <a:rPr lang="en-US" dirty="0" smtClean="0"/>
              <a:t>For Tablets, finger touch environments, …</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Tree>
    <p:extLst>
      <p:ext uri="{BB962C8B-B14F-4D97-AF65-F5344CB8AC3E}">
        <p14:creationId xmlns:p14="http://schemas.microsoft.com/office/powerpoint/2010/main" val="104006293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 Engine:2</a:t>
            </a:r>
            <a:endParaRPr lang="en-US" dirty="0"/>
          </a:p>
        </p:txBody>
      </p:sp>
      <p:sp>
        <p:nvSpPr>
          <p:cNvPr id="3" name="Vertical Text Placeholder 2"/>
          <p:cNvSpPr>
            <a:spLocks noGrp="1"/>
          </p:cNvSpPr>
          <p:nvPr>
            <p:ph idx="1"/>
          </p:nvPr>
        </p:nvSpPr>
        <p:spPr/>
        <p:txBody>
          <a:bodyPr vert="horz"/>
          <a:lstStyle/>
          <a:p>
            <a:r>
              <a:rPr lang="en-US" dirty="0" smtClean="0"/>
              <a:t>Types of Widgets:</a:t>
            </a:r>
          </a:p>
          <a:p>
            <a:pPr lvl="1"/>
            <a:r>
              <a:rPr lang="en-US" dirty="0" smtClean="0"/>
              <a:t>Text</a:t>
            </a:r>
          </a:p>
          <a:p>
            <a:pPr lvl="1"/>
            <a:r>
              <a:rPr lang="en-US" dirty="0" smtClean="0"/>
              <a:t>Graph</a:t>
            </a:r>
          </a:p>
          <a:p>
            <a:pPr lvl="1"/>
            <a:r>
              <a:rPr lang="en-US" dirty="0" smtClean="0"/>
              <a:t>Hierarchy Tree</a:t>
            </a:r>
          </a:p>
          <a:p>
            <a:pPr lvl="1"/>
            <a:r>
              <a:rPr lang="en-US" dirty="0" smtClean="0"/>
              <a:t>Images</a:t>
            </a:r>
          </a:p>
          <a:p>
            <a:pPr lvl="1"/>
            <a:r>
              <a:rPr lang="en-US" dirty="0" smtClean="0"/>
              <a:t>Video</a:t>
            </a:r>
          </a:p>
          <a:p>
            <a:pPr lvl="1"/>
            <a:r>
              <a:rPr lang="en-US" dirty="0" smtClean="0"/>
              <a:t>Search Utilities: Image Search (e.g. Google Goggles), Music Search (e.g. </a:t>
            </a:r>
            <a:r>
              <a:rPr lang="en-US" dirty="0" err="1" smtClean="0"/>
              <a:t>Shazam</a:t>
            </a:r>
            <a:r>
              <a:rPr lang="en-US" dirty="0" smtClean="0"/>
              <a:t>), News Search (e.g. Daily News Archive), …</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Tree>
    <p:extLst>
      <p:ext uri="{BB962C8B-B14F-4D97-AF65-F5344CB8AC3E}">
        <p14:creationId xmlns:p14="http://schemas.microsoft.com/office/powerpoint/2010/main" val="75646677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300" dirty="0" smtClean="0">
                <a:solidFill>
                  <a:prstClr val="black">
                    <a:lumMod val="85000"/>
                    <a:lumOff val="15000"/>
                  </a:prstClr>
                </a:solidFill>
                <a:latin typeface="Arial" pitchFamily="34" charset="0"/>
                <a:cs typeface="Arial" pitchFamily="34" charset="0"/>
              </a:rPr>
              <a:t>Redesigning Wikipedia for  Education – Kourosh Meshgi</a:t>
            </a:r>
            <a:endParaRPr lang="en-US" sz="1300" dirty="0">
              <a:solidFill>
                <a:prstClr val="black">
                  <a:lumMod val="85000"/>
                  <a:lumOff val="15000"/>
                </a:prstClr>
              </a:solidFill>
              <a:latin typeface="Arial" pitchFamily="34" charset="0"/>
              <a:cs typeface="Arial" pitchFamily="34" charset="0"/>
            </a:endParaRPr>
          </a:p>
        </p:txBody>
      </p:sp>
      <p:sp>
        <p:nvSpPr>
          <p:cNvPr id="7" name="3 Rectángulo redondeado"/>
          <p:cNvSpPr/>
          <p:nvPr/>
        </p:nvSpPr>
        <p:spPr>
          <a:xfrm>
            <a:off x="76200" y="76200"/>
            <a:ext cx="1143000" cy="6705600"/>
          </a:xfrm>
          <a:prstGeom prst="roundRect">
            <a:avLst/>
          </a:prstGeom>
        </p:spPr>
        <p:style>
          <a:lnRef idx="3">
            <a:schemeClr val="lt1"/>
          </a:lnRef>
          <a:fillRef idx="1">
            <a:schemeClr val="accent5"/>
          </a:fillRef>
          <a:effectRef idx="1">
            <a:schemeClr val="accent5"/>
          </a:effectRef>
          <a:fontRef idx="minor">
            <a:schemeClr val="lt1"/>
          </a:fontRef>
        </p:style>
        <p:txBody>
          <a:bodyPr vert="vert270" rtlCol="0" anchor="ctr"/>
          <a:lstStyle/>
          <a:p>
            <a:pPr algn="ctr"/>
            <a:r>
              <a:rPr lang="en-US" sz="3200" dirty="0" smtClean="0"/>
              <a:t>Tool set</a:t>
            </a:r>
          </a:p>
          <a:p>
            <a:pPr algn="ctr"/>
            <a:r>
              <a:rPr lang="en-US" sz="3200" dirty="0" smtClean="0"/>
              <a:t>(applications)</a:t>
            </a:r>
            <a:endParaRPr lang="en-US" sz="3200" dirty="0"/>
          </a:p>
        </p:txBody>
      </p:sp>
      <p:sp>
        <p:nvSpPr>
          <p:cNvPr id="8" name="4 Rectángulo redondeado"/>
          <p:cNvSpPr/>
          <p:nvPr/>
        </p:nvSpPr>
        <p:spPr>
          <a:xfrm>
            <a:off x="1295400" y="152400"/>
            <a:ext cx="7696200" cy="6629400"/>
          </a:xfrm>
          <a:prstGeom prst="roundRect">
            <a:avLst>
              <a:gd name="adj" fmla="val 2949"/>
            </a:avLst>
          </a:prstGeom>
        </p:spPr>
        <p:style>
          <a:lnRef idx="2">
            <a:schemeClr val="dk1"/>
          </a:lnRef>
          <a:fillRef idx="1">
            <a:schemeClr val="lt1"/>
          </a:fillRef>
          <a:effectRef idx="0">
            <a:schemeClr val="dk1"/>
          </a:effectRef>
          <a:fontRef idx="minor">
            <a:schemeClr val="dk1"/>
          </a:fontRef>
        </p:style>
        <p:txBody>
          <a:bodyPr vert="horz" rtlCol="0" anchor="ctr"/>
          <a:lstStyle/>
          <a:p>
            <a:pPr algn="ctr"/>
            <a:r>
              <a:rPr lang="en-US" sz="3600" dirty="0" smtClean="0"/>
              <a:t>Work space</a:t>
            </a:r>
            <a:endParaRPr lang="en-US" sz="3600" dirty="0"/>
          </a:p>
        </p:txBody>
      </p:sp>
      <p:sp>
        <p:nvSpPr>
          <p:cNvPr id="9" name="37 Rectángulo redondeado"/>
          <p:cNvSpPr/>
          <p:nvPr/>
        </p:nvSpPr>
        <p:spPr>
          <a:xfrm>
            <a:off x="76200" y="5638800"/>
            <a:ext cx="1143000" cy="1143000"/>
          </a:xfrm>
          <a:prstGeom prst="roundRect">
            <a:avLst/>
          </a:prstGeom>
          <a:solidFill>
            <a:schemeClr val="bg1">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lIns="0" rIns="0" rtlCol="0" anchor="t" anchorCtr="0"/>
          <a:lstStyle/>
          <a:p>
            <a:pPr algn="ctr"/>
            <a:r>
              <a:rPr lang="en-US" dirty="0" smtClean="0"/>
              <a:t>Social</a:t>
            </a:r>
          </a:p>
          <a:p>
            <a:pPr algn="ctr"/>
            <a:r>
              <a:rPr lang="en-US" dirty="0" smtClean="0"/>
              <a:t>tools</a:t>
            </a:r>
            <a:endParaRPr lang="en-US" dirty="0"/>
          </a:p>
        </p:txBody>
      </p:sp>
      <p:sp>
        <p:nvSpPr>
          <p:cNvPr id="10" name="8 Rectángulo redondeado"/>
          <p:cNvSpPr/>
          <p:nvPr/>
        </p:nvSpPr>
        <p:spPr>
          <a:xfrm>
            <a:off x="76200" y="4495800"/>
            <a:ext cx="1143000" cy="1143000"/>
          </a:xfrm>
          <a:prstGeom prst="roundRect">
            <a:avLst/>
          </a:prstGeom>
        </p:spPr>
        <p:style>
          <a:lnRef idx="3">
            <a:schemeClr val="lt1"/>
          </a:lnRef>
          <a:fillRef idx="1">
            <a:schemeClr val="accent1"/>
          </a:fillRef>
          <a:effectRef idx="1">
            <a:schemeClr val="accent1"/>
          </a:effectRef>
          <a:fontRef idx="minor">
            <a:schemeClr val="lt1"/>
          </a:fontRef>
        </p:style>
        <p:txBody>
          <a:bodyPr lIns="0" rIns="0" rtlCol="0" anchor="t" anchorCtr="0"/>
          <a:lstStyle/>
          <a:p>
            <a:pPr algn="ctr"/>
            <a:r>
              <a:rPr lang="en-US" dirty="0" smtClean="0"/>
              <a:t>Feedback</a:t>
            </a:r>
          </a:p>
          <a:p>
            <a:pPr algn="ctr"/>
            <a:r>
              <a:rPr lang="en-US" dirty="0" smtClean="0"/>
              <a:t>tools</a:t>
            </a:r>
            <a:endParaRPr lang="en-US" dirty="0"/>
          </a:p>
        </p:txBody>
      </p:sp>
      <p:sp>
        <p:nvSpPr>
          <p:cNvPr id="11" name="9 Rectángulo redondeado"/>
          <p:cNvSpPr/>
          <p:nvPr/>
        </p:nvSpPr>
        <p:spPr>
          <a:xfrm>
            <a:off x="76200" y="3352800"/>
            <a:ext cx="1143000" cy="1143000"/>
          </a:xfrm>
          <a:prstGeom prst="roundRect">
            <a:avLst/>
          </a:prstGeom>
        </p:spPr>
        <p:style>
          <a:lnRef idx="3">
            <a:schemeClr val="lt1"/>
          </a:lnRef>
          <a:fillRef idx="1">
            <a:schemeClr val="accent4"/>
          </a:fillRef>
          <a:effectRef idx="1">
            <a:schemeClr val="accent4"/>
          </a:effectRef>
          <a:fontRef idx="minor">
            <a:schemeClr val="lt1"/>
          </a:fontRef>
        </p:style>
        <p:txBody>
          <a:bodyPr rtlCol="0" anchor="t" anchorCtr="0"/>
          <a:lstStyle/>
          <a:p>
            <a:pPr algn="ctr"/>
            <a:r>
              <a:rPr lang="en-US" dirty="0" smtClean="0"/>
              <a:t>Analysis</a:t>
            </a:r>
          </a:p>
          <a:p>
            <a:pPr algn="ctr"/>
            <a:r>
              <a:rPr lang="en-US" dirty="0" smtClean="0"/>
              <a:t>tools</a:t>
            </a:r>
            <a:endParaRPr lang="en-US" dirty="0"/>
          </a:p>
        </p:txBody>
      </p:sp>
      <p:sp>
        <p:nvSpPr>
          <p:cNvPr id="12" name="7 Rectángulo redondeado"/>
          <p:cNvSpPr/>
          <p:nvPr/>
        </p:nvSpPr>
        <p:spPr>
          <a:xfrm>
            <a:off x="76200" y="2286000"/>
            <a:ext cx="1143000" cy="1066800"/>
          </a:xfrm>
          <a:prstGeom prst="roundRect">
            <a:avLst/>
          </a:prstGeom>
        </p:spPr>
        <p:style>
          <a:lnRef idx="3">
            <a:schemeClr val="lt1"/>
          </a:lnRef>
          <a:fillRef idx="1">
            <a:schemeClr val="accent6"/>
          </a:fillRef>
          <a:effectRef idx="1">
            <a:schemeClr val="accent6"/>
          </a:effectRef>
          <a:fontRef idx="minor">
            <a:schemeClr val="lt1"/>
          </a:fontRef>
        </p:style>
        <p:txBody>
          <a:bodyPr rtlCol="0" anchor="t" anchorCtr="0"/>
          <a:lstStyle/>
          <a:p>
            <a:pPr algn="ctr"/>
            <a:r>
              <a:rPr lang="en-US" dirty="0" smtClean="0"/>
              <a:t>Visualization tools</a:t>
            </a:r>
            <a:endParaRPr lang="en-US" dirty="0"/>
          </a:p>
        </p:txBody>
      </p:sp>
      <p:sp>
        <p:nvSpPr>
          <p:cNvPr id="13" name="38 Rectángulo redondeado"/>
          <p:cNvSpPr/>
          <p:nvPr/>
        </p:nvSpPr>
        <p:spPr>
          <a:xfrm>
            <a:off x="76200" y="1219200"/>
            <a:ext cx="1143000" cy="1066800"/>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t" anchorCtr="0"/>
          <a:lstStyle/>
          <a:p>
            <a:pPr algn="ctr"/>
            <a:r>
              <a:rPr lang="en-US" dirty="0" smtClean="0"/>
              <a:t>Edit</a:t>
            </a:r>
          </a:p>
          <a:p>
            <a:pPr algn="ctr"/>
            <a:r>
              <a:rPr lang="en-US" dirty="0" smtClean="0"/>
              <a:t>tools</a:t>
            </a:r>
            <a:endParaRPr lang="en-US" dirty="0"/>
          </a:p>
        </p:txBody>
      </p:sp>
      <p:sp>
        <p:nvSpPr>
          <p:cNvPr id="14" name="6 Rectángulo redondeado"/>
          <p:cNvSpPr/>
          <p:nvPr/>
        </p:nvSpPr>
        <p:spPr>
          <a:xfrm>
            <a:off x="76200" y="76200"/>
            <a:ext cx="1143000" cy="1143000"/>
          </a:xfrm>
          <a:prstGeom prst="roundRect">
            <a:avLst/>
          </a:prstGeom>
        </p:spPr>
        <p:style>
          <a:lnRef idx="3">
            <a:schemeClr val="lt1"/>
          </a:lnRef>
          <a:fillRef idx="1">
            <a:schemeClr val="accent3"/>
          </a:fillRef>
          <a:effectRef idx="1">
            <a:schemeClr val="accent3"/>
          </a:effectRef>
          <a:fontRef idx="minor">
            <a:schemeClr val="lt1"/>
          </a:fontRef>
        </p:style>
        <p:txBody>
          <a:bodyPr rtlCol="0" anchor="t" anchorCtr="0"/>
          <a:lstStyle/>
          <a:p>
            <a:pPr algn="ctr"/>
            <a:r>
              <a:rPr lang="en-US" dirty="0" smtClean="0"/>
              <a:t>Search engines</a:t>
            </a:r>
            <a:endParaRPr lang="en-US" dirty="0"/>
          </a:p>
        </p:txBody>
      </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0068837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2"/>
          </p:cNvPr>
          <p:cNvPicPr>
            <a:picLocks noChangeAspect="1"/>
          </p:cNvPicPr>
          <p:nvPr/>
        </p:nvPicPr>
        <p:blipFill>
          <a:blip r:embed="rId3"/>
          <a:stretch>
            <a:fillRect/>
          </a:stretch>
        </p:blipFill>
        <p:spPr>
          <a:xfrm>
            <a:off x="1447800" y="6553200"/>
            <a:ext cx="1016000" cy="190500"/>
          </a:xfrm>
          <a:prstGeom prst="rect">
            <a:avLst/>
          </a:prstGeom>
        </p:spPr>
      </p:pic>
      <p:pic>
        <p:nvPicPr>
          <p:cNvPr id="6" name="Picture 5" descr="Screen shot 2010-09-28 at 10.27.04 AM.png"/>
          <p:cNvPicPr>
            <a:picLocks noChangeAspect="1"/>
          </p:cNvPicPr>
          <p:nvPr/>
        </p:nvPicPr>
        <p:blipFill>
          <a:blip r:embed="rId4"/>
          <a:stretch>
            <a:fillRect/>
          </a:stretch>
        </p:blipFill>
        <p:spPr>
          <a:xfrm>
            <a:off x="3810000" y="2895600"/>
            <a:ext cx="4419600" cy="152400"/>
          </a:xfrm>
          <a:prstGeom prst="rect">
            <a:avLst/>
          </a:prstGeom>
        </p:spPr>
      </p:pic>
      <p:sp>
        <p:nvSpPr>
          <p:cNvPr id="5" name="Rectangle 4"/>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
        <p:nvSpPr>
          <p:cNvPr id="8" name="Rectangle 7"/>
          <p:cNvSpPr/>
          <p:nvPr/>
        </p:nvSpPr>
        <p:spPr>
          <a:xfrm>
            <a:off x="3563888" y="908720"/>
            <a:ext cx="4608512" cy="3096344"/>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r>
              <a:rPr lang="en-US" sz="4000" b="1" spc="-300" dirty="0" smtClean="0">
                <a:solidFill>
                  <a:srgbClr val="8D021C"/>
                </a:solidFill>
                <a:effectLst>
                  <a:outerShdw blurRad="38100" dist="38100" dir="2700000" algn="tl">
                    <a:srgbClr val="000000">
                      <a:alpha val="43137"/>
                    </a:srgbClr>
                  </a:outerShdw>
                </a:effectLst>
                <a:latin typeface="Arial Black" pitchFamily="34" charset="0"/>
              </a:rPr>
              <a:t>The Team</a:t>
            </a:r>
            <a:endParaRPr lang="en-US" sz="4000" b="1" dirty="0" smtClean="0">
              <a:solidFill>
                <a:srgbClr val="8D021C"/>
              </a:solidFill>
              <a:effectLst>
                <a:outerShdw blurRad="38100" dist="38100" dir="2700000" algn="tl">
                  <a:srgbClr val="000000">
                    <a:alpha val="43137"/>
                  </a:srgbClr>
                </a:outerShdw>
              </a:effectLst>
              <a:latin typeface="Arial Black" pitchFamily="34" charset="0"/>
            </a:endParaRPr>
          </a:p>
        </p:txBody>
      </p:sp>
      <p:sp>
        <p:nvSpPr>
          <p:cNvPr id="10" name="Rectangle 9"/>
          <p:cNvSpPr/>
          <p:nvPr/>
        </p:nvSpPr>
        <p:spPr>
          <a:xfrm>
            <a:off x="216024" y="6453336"/>
            <a:ext cx="2249996" cy="310896"/>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00" dirty="0">
              <a:solidFill>
                <a:schemeClr val="tx1">
                  <a:lumMod val="85000"/>
                  <a:lumOff val="1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Rectángulo redondeado"/>
          <p:cNvSpPr/>
          <p:nvPr/>
        </p:nvSpPr>
        <p:spPr>
          <a:xfrm>
            <a:off x="76200" y="76200"/>
            <a:ext cx="1143000" cy="6705600"/>
          </a:xfrm>
          <a:prstGeom prst="roundRect">
            <a:avLst/>
          </a:prstGeom>
        </p:spPr>
        <p:style>
          <a:lnRef idx="3">
            <a:schemeClr val="lt1"/>
          </a:lnRef>
          <a:fillRef idx="1">
            <a:schemeClr val="accent5"/>
          </a:fillRef>
          <a:effectRef idx="1">
            <a:schemeClr val="accent5"/>
          </a:effectRef>
          <a:fontRef idx="minor">
            <a:schemeClr val="lt1"/>
          </a:fontRef>
        </p:style>
        <p:txBody>
          <a:bodyPr vert="vert270" rtlCol="0" anchor="ctr"/>
          <a:lstStyle/>
          <a:p>
            <a:pPr algn="ctr"/>
            <a:r>
              <a:rPr lang="en-US" sz="3200" dirty="0" smtClean="0"/>
              <a:t>Tool set</a:t>
            </a:r>
          </a:p>
          <a:p>
            <a:pPr algn="ctr"/>
            <a:r>
              <a:rPr lang="en-US" sz="3200" dirty="0" smtClean="0"/>
              <a:t>(applications)</a:t>
            </a:r>
            <a:endParaRPr lang="en-US" sz="3200" dirty="0"/>
          </a:p>
        </p:txBody>
      </p:sp>
      <p:sp>
        <p:nvSpPr>
          <p:cNvPr id="3" name="4 Rectángulo redondeado"/>
          <p:cNvSpPr/>
          <p:nvPr/>
        </p:nvSpPr>
        <p:spPr>
          <a:xfrm>
            <a:off x="1295400" y="152400"/>
            <a:ext cx="7696200" cy="6629400"/>
          </a:xfrm>
          <a:prstGeom prst="roundRect">
            <a:avLst>
              <a:gd name="adj" fmla="val 2949"/>
            </a:avLst>
          </a:prstGeom>
        </p:spPr>
        <p:style>
          <a:lnRef idx="2">
            <a:schemeClr val="dk1"/>
          </a:lnRef>
          <a:fillRef idx="1">
            <a:schemeClr val="lt1"/>
          </a:fillRef>
          <a:effectRef idx="0">
            <a:schemeClr val="dk1"/>
          </a:effectRef>
          <a:fontRef idx="minor">
            <a:schemeClr val="dk1"/>
          </a:fontRef>
        </p:style>
        <p:txBody>
          <a:bodyPr vert="horz" rtlCol="0" anchor="ctr"/>
          <a:lstStyle/>
          <a:p>
            <a:pPr algn="ctr"/>
            <a:r>
              <a:rPr lang="en-US" sz="3600" dirty="0" smtClean="0"/>
              <a:t>Work space</a:t>
            </a:r>
            <a:endParaRPr lang="en-US" sz="3600" dirty="0"/>
          </a:p>
        </p:txBody>
      </p:sp>
      <p:sp>
        <p:nvSpPr>
          <p:cNvPr id="4" name="37 Rectángulo redondeado"/>
          <p:cNvSpPr/>
          <p:nvPr/>
        </p:nvSpPr>
        <p:spPr>
          <a:xfrm>
            <a:off x="76200" y="5638800"/>
            <a:ext cx="1143000" cy="1143000"/>
          </a:xfrm>
          <a:prstGeom prst="roundRect">
            <a:avLst/>
          </a:prstGeom>
          <a:solidFill>
            <a:schemeClr val="bg1">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lIns="0" rIns="0" rtlCol="0" anchor="t" anchorCtr="0"/>
          <a:lstStyle/>
          <a:p>
            <a:pPr algn="ctr"/>
            <a:r>
              <a:rPr lang="en-US" dirty="0" smtClean="0"/>
              <a:t>Social</a:t>
            </a:r>
          </a:p>
          <a:p>
            <a:pPr algn="ctr"/>
            <a:r>
              <a:rPr lang="en-US" dirty="0" smtClean="0"/>
              <a:t>tools</a:t>
            </a:r>
            <a:endParaRPr lang="en-US" dirty="0"/>
          </a:p>
        </p:txBody>
      </p:sp>
      <p:sp>
        <p:nvSpPr>
          <p:cNvPr id="5" name="8 Rectángulo redondeado"/>
          <p:cNvSpPr/>
          <p:nvPr/>
        </p:nvSpPr>
        <p:spPr>
          <a:xfrm>
            <a:off x="76200" y="4495800"/>
            <a:ext cx="1143000" cy="1143000"/>
          </a:xfrm>
          <a:prstGeom prst="roundRect">
            <a:avLst/>
          </a:prstGeom>
        </p:spPr>
        <p:style>
          <a:lnRef idx="3">
            <a:schemeClr val="lt1"/>
          </a:lnRef>
          <a:fillRef idx="1">
            <a:schemeClr val="accent1"/>
          </a:fillRef>
          <a:effectRef idx="1">
            <a:schemeClr val="accent1"/>
          </a:effectRef>
          <a:fontRef idx="minor">
            <a:schemeClr val="lt1"/>
          </a:fontRef>
        </p:style>
        <p:txBody>
          <a:bodyPr lIns="0" rIns="0" rtlCol="0" anchor="t" anchorCtr="0"/>
          <a:lstStyle/>
          <a:p>
            <a:pPr algn="ctr"/>
            <a:r>
              <a:rPr lang="en-US" dirty="0" smtClean="0"/>
              <a:t>Feedback</a:t>
            </a:r>
          </a:p>
          <a:p>
            <a:pPr algn="ctr"/>
            <a:r>
              <a:rPr lang="en-US" dirty="0" smtClean="0"/>
              <a:t>tools</a:t>
            </a:r>
            <a:endParaRPr lang="en-US" dirty="0"/>
          </a:p>
        </p:txBody>
      </p:sp>
      <p:sp>
        <p:nvSpPr>
          <p:cNvPr id="6" name="9 Rectángulo redondeado"/>
          <p:cNvSpPr/>
          <p:nvPr/>
        </p:nvSpPr>
        <p:spPr>
          <a:xfrm>
            <a:off x="76200" y="3352800"/>
            <a:ext cx="1143000" cy="1143000"/>
          </a:xfrm>
          <a:prstGeom prst="roundRect">
            <a:avLst/>
          </a:prstGeom>
        </p:spPr>
        <p:style>
          <a:lnRef idx="3">
            <a:schemeClr val="lt1"/>
          </a:lnRef>
          <a:fillRef idx="1">
            <a:schemeClr val="accent4"/>
          </a:fillRef>
          <a:effectRef idx="1">
            <a:schemeClr val="accent4"/>
          </a:effectRef>
          <a:fontRef idx="minor">
            <a:schemeClr val="lt1"/>
          </a:fontRef>
        </p:style>
        <p:txBody>
          <a:bodyPr rtlCol="0" anchor="t" anchorCtr="0"/>
          <a:lstStyle/>
          <a:p>
            <a:pPr algn="ctr"/>
            <a:r>
              <a:rPr lang="en-US" dirty="0" smtClean="0"/>
              <a:t>Analysis</a:t>
            </a:r>
          </a:p>
          <a:p>
            <a:pPr algn="ctr"/>
            <a:r>
              <a:rPr lang="en-US" dirty="0" smtClean="0"/>
              <a:t>tools</a:t>
            </a:r>
            <a:endParaRPr lang="en-US" dirty="0"/>
          </a:p>
        </p:txBody>
      </p:sp>
      <p:sp>
        <p:nvSpPr>
          <p:cNvPr id="7" name="7 Rectángulo redondeado"/>
          <p:cNvSpPr/>
          <p:nvPr/>
        </p:nvSpPr>
        <p:spPr>
          <a:xfrm>
            <a:off x="76200" y="2286000"/>
            <a:ext cx="1143000" cy="1066800"/>
          </a:xfrm>
          <a:prstGeom prst="roundRect">
            <a:avLst/>
          </a:prstGeom>
        </p:spPr>
        <p:style>
          <a:lnRef idx="3">
            <a:schemeClr val="lt1"/>
          </a:lnRef>
          <a:fillRef idx="1">
            <a:schemeClr val="accent6"/>
          </a:fillRef>
          <a:effectRef idx="1">
            <a:schemeClr val="accent6"/>
          </a:effectRef>
          <a:fontRef idx="minor">
            <a:schemeClr val="lt1"/>
          </a:fontRef>
        </p:style>
        <p:txBody>
          <a:bodyPr rtlCol="0" anchor="t" anchorCtr="0"/>
          <a:lstStyle/>
          <a:p>
            <a:pPr algn="ctr"/>
            <a:r>
              <a:rPr lang="en-US" dirty="0" smtClean="0"/>
              <a:t>Visualization tools</a:t>
            </a:r>
            <a:endParaRPr lang="en-US" dirty="0"/>
          </a:p>
        </p:txBody>
      </p:sp>
      <p:sp>
        <p:nvSpPr>
          <p:cNvPr id="8" name="38 Rectángulo redondeado"/>
          <p:cNvSpPr/>
          <p:nvPr/>
        </p:nvSpPr>
        <p:spPr>
          <a:xfrm>
            <a:off x="76200" y="1219200"/>
            <a:ext cx="1143000" cy="1066800"/>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t" anchorCtr="0"/>
          <a:lstStyle/>
          <a:p>
            <a:pPr algn="ctr"/>
            <a:r>
              <a:rPr lang="en-US" dirty="0" smtClean="0"/>
              <a:t>Edit tools</a:t>
            </a:r>
            <a:endParaRPr lang="en-US" dirty="0"/>
          </a:p>
        </p:txBody>
      </p:sp>
      <p:sp>
        <p:nvSpPr>
          <p:cNvPr id="9" name="6 Rectángulo redondeado"/>
          <p:cNvSpPr/>
          <p:nvPr/>
        </p:nvSpPr>
        <p:spPr>
          <a:xfrm>
            <a:off x="76200" y="76200"/>
            <a:ext cx="1143000" cy="1143000"/>
          </a:xfrm>
          <a:prstGeom prst="roundRect">
            <a:avLst/>
          </a:prstGeom>
        </p:spPr>
        <p:style>
          <a:lnRef idx="3">
            <a:schemeClr val="lt1"/>
          </a:lnRef>
          <a:fillRef idx="1">
            <a:schemeClr val="accent3"/>
          </a:fillRef>
          <a:effectRef idx="1">
            <a:schemeClr val="accent3"/>
          </a:effectRef>
          <a:fontRef idx="minor">
            <a:schemeClr val="lt1"/>
          </a:fontRef>
        </p:style>
        <p:txBody>
          <a:bodyPr rtlCol="0" anchor="t" anchorCtr="0"/>
          <a:lstStyle/>
          <a:p>
            <a:pPr algn="ctr"/>
            <a:r>
              <a:rPr lang="en-US" dirty="0" smtClean="0"/>
              <a:t>Search engines</a:t>
            </a:r>
            <a:endParaRPr lang="en-US" dirty="0"/>
          </a:p>
        </p:txBody>
      </p:sp>
      <p:sp>
        <p:nvSpPr>
          <p:cNvPr id="10" name="10 Rectángulo redondeado"/>
          <p:cNvSpPr/>
          <p:nvPr/>
        </p:nvSpPr>
        <p:spPr>
          <a:xfrm>
            <a:off x="1295400" y="1447800"/>
            <a:ext cx="4343400" cy="4191000"/>
          </a:xfrm>
          <a:prstGeom prst="roundRect">
            <a:avLst>
              <a:gd name="adj" fmla="val 498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chemeClr val="tx1"/>
                </a:solidFill>
              </a:rPr>
              <a:t> TOOL X</a:t>
            </a:r>
            <a:endParaRPr lang="en-US" sz="4000" dirty="0">
              <a:solidFill>
                <a:schemeClr val="tx1"/>
              </a:solidFill>
            </a:endParaRPr>
          </a:p>
        </p:txBody>
      </p:sp>
      <p:sp>
        <p:nvSpPr>
          <p:cNvPr id="11" name="Title 10"/>
          <p:cNvSpPr>
            <a:spLocks noGrp="1"/>
          </p:cNvSpPr>
          <p:nvPr>
            <p:ph type="title"/>
          </p:nvPr>
        </p:nvSpPr>
        <p:spPr/>
        <p:txBody>
          <a:bodyPr/>
          <a:lstStyle/>
          <a:p>
            <a:endParaRPr lang="en-US"/>
          </a:p>
        </p:txBody>
      </p:sp>
      <p:sp>
        <p:nvSpPr>
          <p:cNvPr id="12" name="Content Placeholder 11"/>
          <p:cNvSpPr>
            <a:spLocks noGrp="1"/>
          </p:cNvSpPr>
          <p:nvPr>
            <p:ph idx="1"/>
          </p:nvPr>
        </p:nvSpPr>
        <p:spPr/>
        <p:txBody>
          <a:bodyPr/>
          <a:lstStyle/>
          <a:p>
            <a:endParaRPr lang="en-US"/>
          </a:p>
        </p:txBody>
      </p:sp>
    </p:spTree>
    <p:extLst>
      <p:ext uri="{BB962C8B-B14F-4D97-AF65-F5344CB8AC3E}">
        <p14:creationId xmlns:p14="http://schemas.microsoft.com/office/powerpoint/2010/main" val="71895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3.33333E-6 -3.33333E-6 L 3.33333E-6 -0.11111 " pathEditMode="relative" rAng="0" ptsTypes="AA">
                                      <p:cBhvr>
                                        <p:cTn id="6" dur="500" fill="hold"/>
                                        <p:tgtEl>
                                          <p:spTgt spid="8"/>
                                        </p:tgtEl>
                                        <p:attrNameLst>
                                          <p:attrName>ppt_x</p:attrName>
                                          <p:attrName>ppt_y</p:attrName>
                                        </p:attrNameLst>
                                      </p:cBhvr>
                                      <p:rCtr x="0" y="-56"/>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grpId="0" nodeType="clickEffect">
                                  <p:stCondLst>
                                    <p:cond delay="0"/>
                                  </p:stCondLst>
                                  <p:childTnLst>
                                    <p:animMotion origin="layout" path="M -3.33333E-6 0 L -3.33333E-6 -0.22778 " pathEditMode="relative" rAng="0" ptsTypes="AA">
                                      <p:cBhvr>
                                        <p:cTn id="10" dur="500" fill="hold"/>
                                        <p:tgtEl>
                                          <p:spTgt spid="7"/>
                                        </p:tgtEl>
                                        <p:attrNameLst>
                                          <p:attrName>ppt_x</p:attrName>
                                          <p:attrName>ppt_y</p:attrName>
                                        </p:attrNameLst>
                                      </p:cBhvr>
                                      <p:rCtr x="0" y="-114"/>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grpId="0" nodeType="clickEffect">
                                  <p:stCondLst>
                                    <p:cond delay="0"/>
                                  </p:stCondLst>
                                  <p:childTnLst>
                                    <p:animMotion origin="layout" path="M 6.93889E-18 1.11022E-16 L 6.93889E-18 -0.36111 " pathEditMode="relative" rAng="0" ptsTypes="AA">
                                      <p:cBhvr>
                                        <p:cTn id="14" dur="500" fill="hold"/>
                                        <p:tgtEl>
                                          <p:spTgt spid="6"/>
                                        </p:tgtEl>
                                        <p:attrNameLst>
                                          <p:attrName>ppt_x</p:attrName>
                                          <p:attrName>ppt_y</p:attrName>
                                        </p:attrNameLst>
                                      </p:cBhvr>
                                      <p:rCtr x="0" y="-181"/>
                                    </p:animMotion>
                                  </p:childTnLst>
                                </p:cTn>
                              </p:par>
                            </p:childTnLst>
                          </p:cTn>
                        </p:par>
                      </p:childTnLst>
                    </p:cTn>
                  </p:par>
                  <p:par>
                    <p:cTn id="15" fill="hold">
                      <p:stCondLst>
                        <p:cond delay="indefinite"/>
                      </p:stCondLst>
                      <p:childTnLst>
                        <p:par>
                          <p:cTn id="16" fill="hold">
                            <p:stCondLst>
                              <p:cond delay="0"/>
                            </p:stCondLst>
                            <p:childTnLst>
                              <p:par>
                                <p:cTn id="17" presetID="64" presetClass="path" presetSubtype="0" accel="50000" decel="50000" fill="hold" grpId="0" nodeType="clickEffect">
                                  <p:stCondLst>
                                    <p:cond delay="0"/>
                                  </p:stCondLst>
                                  <p:childTnLst>
                                    <p:animMotion origin="layout" path="M 3.33333E-6 -0.16666 L 3.33333E-6 -0.5 " pathEditMode="relative" rAng="0" ptsTypes="AA">
                                      <p:cBhvr>
                                        <p:cTn id="18" dur="500" fill="hold"/>
                                        <p:tgtEl>
                                          <p:spTgt spid="5"/>
                                        </p:tgtEl>
                                        <p:attrNameLst>
                                          <p:attrName>ppt_x</p:attrName>
                                          <p:attrName>ppt_y</p:attrName>
                                        </p:attrNameLst>
                                      </p:cBhvr>
                                      <p:rCtr x="0" y="-167"/>
                                    </p:animMotion>
                                  </p:childTnLst>
                                </p:cTn>
                              </p:par>
                            </p:childTnLst>
                          </p:cTn>
                        </p:par>
                      </p:childTnLst>
                    </p:cTn>
                  </p:par>
                  <p:par>
                    <p:cTn id="19" fill="hold">
                      <p:stCondLst>
                        <p:cond delay="indefinite"/>
                      </p:stCondLst>
                      <p:childTnLst>
                        <p:par>
                          <p:cTn id="20" fill="hold">
                            <p:stCondLst>
                              <p:cond delay="0"/>
                            </p:stCondLst>
                            <p:childTnLst>
                              <p:par>
                                <p:cTn id="21" presetID="64" presetClass="path" presetSubtype="0" accel="50000" decel="50000" fill="hold" grpId="0" nodeType="clickEffect">
                                  <p:stCondLst>
                                    <p:cond delay="0"/>
                                  </p:stCondLst>
                                  <p:childTnLst>
                                    <p:animMotion origin="layout" path="M 1.38778E-17 4.44444E-6 L 1.38778E-17 -0.63889 " pathEditMode="relative" rAng="0" ptsTypes="AA">
                                      <p:cBhvr>
                                        <p:cTn id="22" dur="500" fill="hold"/>
                                        <p:tgtEl>
                                          <p:spTgt spid="4"/>
                                        </p:tgtEl>
                                        <p:attrNameLst>
                                          <p:attrName>ppt_x</p:attrName>
                                          <p:attrName>ppt_y</p:attrName>
                                        </p:attrNameLst>
                                      </p:cBhvr>
                                      <p:rCtr x="0" y="-319"/>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grpId="0" nodeType="clickEffect">
                                  <p:stCondLst>
                                    <p:cond delay="0"/>
                                  </p:stCondLst>
                                  <p:childTnLst>
                                    <p:animScale>
                                      <p:cBhvr>
                                        <p:cTn id="30" dur="500" fill="hold"/>
                                        <p:tgtEl>
                                          <p:spTgt spid="10"/>
                                        </p:tgtEl>
                                      </p:cBhvr>
                                      <p:by x="100000" y="150000"/>
                                    </p:animScale>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grpId="3" nodeType="clickEffect">
                                  <p:stCondLst>
                                    <p:cond delay="0"/>
                                  </p:stCondLst>
                                  <p:childTnLst>
                                    <p:animScale>
                                      <p:cBhvr>
                                        <p:cTn id="34" dur="500" fill="hold"/>
                                        <p:tgtEl>
                                          <p:spTgt spid="10"/>
                                        </p:tgtEl>
                                      </p:cBhvr>
                                      <p:by x="100000" y="50000"/>
                                    </p:animScale>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grpId="2" nodeType="clickEffect">
                                  <p:stCondLst>
                                    <p:cond delay="0"/>
                                  </p:stCondLst>
                                  <p:childTnLst>
                                    <p:animMotion origin="layout" path="M 0 0 C 0.02066 -0.07453 0.0415 -0.14884 0.07084 -0.175 C 0.10018 -0.20115 0.14948 -0.19398 0.17639 -0.1574 C 0.2033 -0.12083 0.20938 0.03079 0.23212 0.04514 C 0.25486 0.05949 0.29358 -0.05995 0.31233 -0.07176 " pathEditMode="relative" ptsTypes="aaaaA">
                                      <p:cBhvr>
                                        <p:cTn id="38" dur="2000" fill="hold"/>
                                        <p:tgtEl>
                                          <p:spTgt spid="10"/>
                                        </p:tgtEl>
                                        <p:attrNameLst>
                                          <p:attrName>ppt_x</p:attrName>
                                          <p:attrName>ppt_y</p:attrName>
                                        </p:attrNameLst>
                                      </p:cBhvr>
                                    </p:animMotion>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0"/>
                                        </p:tgtEl>
                                        <p:attrNameLst>
                                          <p:attrName>fillcolor</p:attrName>
                                        </p:attrNameLst>
                                      </p:cBhvr>
                                      <p:to>
                                        <a:srgbClr val="F6D616"/>
                                      </p:to>
                                    </p:animClr>
                                    <p:set>
                                      <p:cBhvr>
                                        <p:cTn id="43" dur="500" fill="hold"/>
                                        <p:tgtEl>
                                          <p:spTgt spid="10"/>
                                        </p:tgtEl>
                                        <p:attrNameLst>
                                          <p:attrName>fill.type</p:attrName>
                                        </p:attrNameLst>
                                      </p:cBhvr>
                                      <p:to>
                                        <p:strVal val="solid"/>
                                      </p:to>
                                    </p:set>
                                    <p:set>
                                      <p:cBhvr>
                                        <p:cTn id="44" dur="500" fill="hold"/>
                                        <p:tgtEl>
                                          <p:spTgt spid="10"/>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10"/>
                                        </p:tgtEl>
                                        <p:attrNameLst>
                                          <p:attrName>fillcolor</p:attrName>
                                        </p:attrNameLst>
                                      </p:cBhvr>
                                      <p:to>
                                        <a:srgbClr val="60AAAE"/>
                                      </p:to>
                                    </p:animClr>
                                    <p:set>
                                      <p:cBhvr>
                                        <p:cTn id="49" dur="500" fill="hold"/>
                                        <p:tgtEl>
                                          <p:spTgt spid="10"/>
                                        </p:tgtEl>
                                        <p:attrNameLst>
                                          <p:attrName>fill.type</p:attrName>
                                        </p:attrNameLst>
                                      </p:cBhvr>
                                      <p:to>
                                        <p:strVal val="solid"/>
                                      </p:to>
                                    </p:set>
                                    <p:set>
                                      <p:cBhvr>
                                        <p:cTn id="50" dur="5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animBg="1"/>
      <p:bldP spid="10" grpId="1" animBg="1"/>
      <p:bldP spid="10" grpId="2" animBg="1"/>
      <p:bldP spid="10" grpId="3"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Rectángulo redondeado"/>
          <p:cNvSpPr/>
          <p:nvPr/>
        </p:nvSpPr>
        <p:spPr>
          <a:xfrm>
            <a:off x="76200" y="76200"/>
            <a:ext cx="1143000" cy="6705600"/>
          </a:xfrm>
          <a:prstGeom prst="roundRect">
            <a:avLst/>
          </a:prstGeom>
        </p:spPr>
        <p:style>
          <a:lnRef idx="3">
            <a:schemeClr val="lt1"/>
          </a:lnRef>
          <a:fillRef idx="1">
            <a:schemeClr val="accent5"/>
          </a:fillRef>
          <a:effectRef idx="1">
            <a:schemeClr val="accent5"/>
          </a:effectRef>
          <a:fontRef idx="minor">
            <a:schemeClr val="lt1"/>
          </a:fontRef>
        </p:style>
        <p:txBody>
          <a:bodyPr vert="vert270" rtlCol="0" anchor="ctr"/>
          <a:lstStyle/>
          <a:p>
            <a:pPr algn="ctr"/>
            <a:r>
              <a:rPr lang="en-US" sz="3200" dirty="0" smtClean="0"/>
              <a:t>Tool set</a:t>
            </a:r>
          </a:p>
          <a:p>
            <a:pPr algn="ctr"/>
            <a:r>
              <a:rPr lang="en-US" sz="3200" dirty="0" smtClean="0"/>
              <a:t>(applications)</a:t>
            </a:r>
            <a:endParaRPr lang="en-US" sz="3200" dirty="0"/>
          </a:p>
        </p:txBody>
      </p:sp>
      <p:sp>
        <p:nvSpPr>
          <p:cNvPr id="3" name="4 Rectángulo redondeado"/>
          <p:cNvSpPr/>
          <p:nvPr/>
        </p:nvSpPr>
        <p:spPr>
          <a:xfrm>
            <a:off x="1295400" y="152400"/>
            <a:ext cx="7696200" cy="6629400"/>
          </a:xfrm>
          <a:prstGeom prst="roundRect">
            <a:avLst>
              <a:gd name="adj" fmla="val 2949"/>
            </a:avLst>
          </a:prstGeom>
        </p:spPr>
        <p:style>
          <a:lnRef idx="2">
            <a:schemeClr val="dk1"/>
          </a:lnRef>
          <a:fillRef idx="1">
            <a:schemeClr val="lt1"/>
          </a:fillRef>
          <a:effectRef idx="0">
            <a:schemeClr val="dk1"/>
          </a:effectRef>
          <a:fontRef idx="minor">
            <a:schemeClr val="dk1"/>
          </a:fontRef>
        </p:style>
        <p:txBody>
          <a:bodyPr vert="horz" rtlCol="0" anchor="ctr"/>
          <a:lstStyle/>
          <a:p>
            <a:pPr algn="ctr"/>
            <a:r>
              <a:rPr lang="en-US" sz="3600" dirty="0" smtClean="0"/>
              <a:t>Work space</a:t>
            </a:r>
            <a:endParaRPr lang="en-US" sz="3600" dirty="0"/>
          </a:p>
        </p:txBody>
      </p:sp>
      <p:sp>
        <p:nvSpPr>
          <p:cNvPr id="4" name="37 Rectángulo redondeado"/>
          <p:cNvSpPr/>
          <p:nvPr/>
        </p:nvSpPr>
        <p:spPr>
          <a:xfrm>
            <a:off x="76200" y="1219200"/>
            <a:ext cx="1143000" cy="1143000"/>
          </a:xfrm>
          <a:prstGeom prst="roundRect">
            <a:avLst/>
          </a:prstGeom>
          <a:solidFill>
            <a:schemeClr val="bg1">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lIns="0" rIns="0" rtlCol="0" anchor="t" anchorCtr="0"/>
          <a:lstStyle/>
          <a:p>
            <a:pPr algn="ctr"/>
            <a:r>
              <a:rPr lang="en-US" dirty="0" smtClean="0"/>
              <a:t>Social</a:t>
            </a:r>
          </a:p>
          <a:p>
            <a:pPr algn="ctr"/>
            <a:r>
              <a:rPr lang="en-US" dirty="0" smtClean="0"/>
              <a:t>tools</a:t>
            </a:r>
            <a:endParaRPr lang="en-US" dirty="0"/>
          </a:p>
        </p:txBody>
      </p:sp>
      <p:sp>
        <p:nvSpPr>
          <p:cNvPr id="5" name="8 Rectángulo redondeado"/>
          <p:cNvSpPr/>
          <p:nvPr/>
        </p:nvSpPr>
        <p:spPr>
          <a:xfrm>
            <a:off x="76200" y="990600"/>
            <a:ext cx="1143000" cy="1143000"/>
          </a:xfrm>
          <a:prstGeom prst="roundRect">
            <a:avLst/>
          </a:prstGeom>
        </p:spPr>
        <p:style>
          <a:lnRef idx="3">
            <a:schemeClr val="lt1"/>
          </a:lnRef>
          <a:fillRef idx="1">
            <a:schemeClr val="accent1"/>
          </a:fillRef>
          <a:effectRef idx="1">
            <a:schemeClr val="accent1"/>
          </a:effectRef>
          <a:fontRef idx="minor">
            <a:schemeClr val="lt1"/>
          </a:fontRef>
        </p:style>
        <p:txBody>
          <a:bodyPr lIns="0" rIns="0" rtlCol="0" anchor="t" anchorCtr="0"/>
          <a:lstStyle/>
          <a:p>
            <a:pPr algn="ctr"/>
            <a:r>
              <a:rPr lang="en-US" dirty="0" smtClean="0"/>
              <a:t>Feedback</a:t>
            </a:r>
          </a:p>
          <a:p>
            <a:pPr algn="ctr"/>
            <a:r>
              <a:rPr lang="en-US" dirty="0" smtClean="0"/>
              <a:t>tools</a:t>
            </a:r>
            <a:endParaRPr lang="en-US" dirty="0"/>
          </a:p>
        </p:txBody>
      </p:sp>
      <p:sp>
        <p:nvSpPr>
          <p:cNvPr id="6" name="9 Rectángulo redondeado"/>
          <p:cNvSpPr/>
          <p:nvPr/>
        </p:nvSpPr>
        <p:spPr>
          <a:xfrm>
            <a:off x="76200" y="762000"/>
            <a:ext cx="1143000" cy="1143000"/>
          </a:xfrm>
          <a:prstGeom prst="roundRect">
            <a:avLst/>
          </a:prstGeom>
        </p:spPr>
        <p:style>
          <a:lnRef idx="3">
            <a:schemeClr val="lt1"/>
          </a:lnRef>
          <a:fillRef idx="1">
            <a:schemeClr val="accent4"/>
          </a:fillRef>
          <a:effectRef idx="1">
            <a:schemeClr val="accent4"/>
          </a:effectRef>
          <a:fontRef idx="minor">
            <a:schemeClr val="lt1"/>
          </a:fontRef>
        </p:style>
        <p:txBody>
          <a:bodyPr rtlCol="0" anchor="t" anchorCtr="0"/>
          <a:lstStyle/>
          <a:p>
            <a:pPr algn="ctr"/>
            <a:r>
              <a:rPr lang="en-US" dirty="0" smtClean="0"/>
              <a:t>Analysis</a:t>
            </a:r>
          </a:p>
          <a:p>
            <a:pPr algn="ctr"/>
            <a:r>
              <a:rPr lang="en-US" dirty="0" smtClean="0"/>
              <a:t>tools</a:t>
            </a:r>
            <a:endParaRPr lang="en-US" dirty="0"/>
          </a:p>
        </p:txBody>
      </p:sp>
      <p:sp>
        <p:nvSpPr>
          <p:cNvPr id="7" name="7 Rectángulo redondeado"/>
          <p:cNvSpPr/>
          <p:nvPr/>
        </p:nvSpPr>
        <p:spPr>
          <a:xfrm>
            <a:off x="76200" y="609600"/>
            <a:ext cx="1143000" cy="1066800"/>
          </a:xfrm>
          <a:prstGeom prst="roundRect">
            <a:avLst/>
          </a:prstGeom>
        </p:spPr>
        <p:style>
          <a:lnRef idx="3">
            <a:schemeClr val="lt1"/>
          </a:lnRef>
          <a:fillRef idx="1">
            <a:schemeClr val="accent6"/>
          </a:fillRef>
          <a:effectRef idx="1">
            <a:schemeClr val="accent6"/>
          </a:effectRef>
          <a:fontRef idx="minor">
            <a:schemeClr val="lt1"/>
          </a:fontRef>
        </p:style>
        <p:txBody>
          <a:bodyPr rtlCol="0" anchor="t" anchorCtr="0"/>
          <a:lstStyle/>
          <a:p>
            <a:pPr algn="ctr"/>
            <a:r>
              <a:rPr lang="en-US" dirty="0" smtClean="0"/>
              <a:t>Visualization tools</a:t>
            </a:r>
            <a:endParaRPr lang="en-US" dirty="0"/>
          </a:p>
        </p:txBody>
      </p:sp>
      <p:sp>
        <p:nvSpPr>
          <p:cNvPr id="8" name="38 Rectángulo redondeado"/>
          <p:cNvSpPr/>
          <p:nvPr/>
        </p:nvSpPr>
        <p:spPr>
          <a:xfrm>
            <a:off x="76200" y="381000"/>
            <a:ext cx="1143000" cy="1066800"/>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t" anchorCtr="0"/>
          <a:lstStyle/>
          <a:p>
            <a:pPr algn="ctr"/>
            <a:r>
              <a:rPr lang="en-US" dirty="0" smtClean="0"/>
              <a:t>Edit tools</a:t>
            </a:r>
            <a:endParaRPr lang="en-US" dirty="0"/>
          </a:p>
        </p:txBody>
      </p:sp>
      <p:sp>
        <p:nvSpPr>
          <p:cNvPr id="9" name="6 Rectángulo redondeado"/>
          <p:cNvSpPr/>
          <p:nvPr/>
        </p:nvSpPr>
        <p:spPr>
          <a:xfrm>
            <a:off x="76200" y="76200"/>
            <a:ext cx="1143000" cy="1143000"/>
          </a:xfrm>
          <a:prstGeom prst="roundRect">
            <a:avLst/>
          </a:prstGeom>
        </p:spPr>
        <p:style>
          <a:lnRef idx="3">
            <a:schemeClr val="lt1"/>
          </a:lnRef>
          <a:fillRef idx="1">
            <a:schemeClr val="accent3"/>
          </a:fillRef>
          <a:effectRef idx="1">
            <a:schemeClr val="accent3"/>
          </a:effectRef>
          <a:fontRef idx="minor">
            <a:schemeClr val="lt1"/>
          </a:fontRef>
        </p:style>
        <p:txBody>
          <a:bodyPr rtlCol="0" anchor="t" anchorCtr="0"/>
          <a:lstStyle/>
          <a:p>
            <a:pPr algn="ctr"/>
            <a:r>
              <a:rPr lang="en-US" dirty="0" smtClean="0"/>
              <a:t>Search engines</a:t>
            </a:r>
            <a:endParaRPr lang="en-US" dirty="0"/>
          </a:p>
        </p:txBody>
      </p:sp>
      <p:sp>
        <p:nvSpPr>
          <p:cNvPr id="10" name="10 Rectángulo redondeado"/>
          <p:cNvSpPr/>
          <p:nvPr/>
        </p:nvSpPr>
        <p:spPr>
          <a:xfrm>
            <a:off x="1295400" y="152400"/>
            <a:ext cx="3810000" cy="3048000"/>
          </a:xfrm>
          <a:prstGeom prst="roundRect">
            <a:avLst>
              <a:gd name="adj" fmla="val 498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b="1" dirty="0" smtClean="0">
                <a:solidFill>
                  <a:schemeClr val="tx1"/>
                </a:solidFill>
              </a:rPr>
              <a:t>Search Engine</a:t>
            </a:r>
            <a:endParaRPr lang="en-US" b="1" dirty="0">
              <a:solidFill>
                <a:schemeClr val="tx1"/>
              </a:solidFill>
            </a:endParaRPr>
          </a:p>
        </p:txBody>
      </p:sp>
      <p:pic>
        <p:nvPicPr>
          <p:cNvPr id="11" name="Picture 2"/>
          <p:cNvPicPr>
            <a:picLocks noChangeAspect="1" noChangeArrowheads="1"/>
          </p:cNvPicPr>
          <p:nvPr/>
        </p:nvPicPr>
        <p:blipFill>
          <a:blip r:embed="rId2" cstate="print"/>
          <a:srcRect/>
          <a:stretch>
            <a:fillRect/>
          </a:stretch>
        </p:blipFill>
        <p:spPr bwMode="auto">
          <a:xfrm>
            <a:off x="1352550" y="609600"/>
            <a:ext cx="3695700" cy="345282"/>
          </a:xfrm>
          <a:prstGeom prst="rect">
            <a:avLst/>
          </a:prstGeom>
          <a:noFill/>
          <a:ln w="9525">
            <a:noFill/>
            <a:miter lim="800000"/>
            <a:headEnd/>
            <a:tailEnd/>
          </a:ln>
        </p:spPr>
      </p:pic>
      <p:sp>
        <p:nvSpPr>
          <p:cNvPr id="12" name="12 Rectángulo"/>
          <p:cNvSpPr/>
          <p:nvPr/>
        </p:nvSpPr>
        <p:spPr>
          <a:xfrm>
            <a:off x="1524000" y="1143000"/>
            <a:ext cx="1524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13 Rectángulo"/>
          <p:cNvSpPr/>
          <p:nvPr/>
        </p:nvSpPr>
        <p:spPr>
          <a:xfrm>
            <a:off x="1524000" y="1424354"/>
            <a:ext cx="1524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14 Rectángulo"/>
          <p:cNvSpPr/>
          <p:nvPr/>
        </p:nvSpPr>
        <p:spPr>
          <a:xfrm>
            <a:off x="1524000" y="1711569"/>
            <a:ext cx="1524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15 Rectángulo"/>
          <p:cNvSpPr/>
          <p:nvPr/>
        </p:nvSpPr>
        <p:spPr>
          <a:xfrm>
            <a:off x="1524000" y="1981200"/>
            <a:ext cx="1524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16 CuadroTexto"/>
          <p:cNvSpPr txBox="1"/>
          <p:nvPr/>
        </p:nvSpPr>
        <p:spPr>
          <a:xfrm>
            <a:off x="1676400" y="1037272"/>
            <a:ext cx="2438400" cy="1477328"/>
          </a:xfrm>
          <a:prstGeom prst="rect">
            <a:avLst/>
          </a:prstGeom>
          <a:noFill/>
        </p:spPr>
        <p:txBody>
          <a:bodyPr wrap="square" rtlCol="0">
            <a:spAutoFit/>
          </a:bodyPr>
          <a:lstStyle/>
          <a:p>
            <a:r>
              <a:rPr lang="en-US" dirty="0" smtClean="0"/>
              <a:t>Option 1</a:t>
            </a:r>
          </a:p>
          <a:p>
            <a:r>
              <a:rPr lang="en-US" dirty="0" smtClean="0"/>
              <a:t>Option 2</a:t>
            </a:r>
          </a:p>
          <a:p>
            <a:r>
              <a:rPr lang="en-US" dirty="0" smtClean="0"/>
              <a:t>Option 3</a:t>
            </a:r>
          </a:p>
          <a:p>
            <a:r>
              <a:rPr lang="en-US" dirty="0" smtClean="0"/>
              <a:t>Option 4</a:t>
            </a:r>
          </a:p>
          <a:p>
            <a:endParaRPr lang="en-US" dirty="0"/>
          </a:p>
        </p:txBody>
      </p:sp>
      <p:sp>
        <p:nvSpPr>
          <p:cNvPr id="17" name="17 CuadroTexto"/>
          <p:cNvSpPr txBox="1"/>
          <p:nvPr/>
        </p:nvSpPr>
        <p:spPr>
          <a:xfrm>
            <a:off x="1447800" y="1037272"/>
            <a:ext cx="2438400" cy="1477328"/>
          </a:xfrm>
          <a:prstGeom prst="rect">
            <a:avLst/>
          </a:prstGeom>
          <a:noFill/>
        </p:spPr>
        <p:txBody>
          <a:bodyPr wrap="square" rtlCol="0">
            <a:spAutoFit/>
          </a:bodyPr>
          <a:lstStyle/>
          <a:p>
            <a:r>
              <a:rPr lang="en-US" dirty="0" smtClean="0"/>
              <a:t>X</a:t>
            </a:r>
          </a:p>
          <a:p>
            <a:endParaRPr lang="en-US" dirty="0" smtClean="0"/>
          </a:p>
          <a:p>
            <a:endParaRPr lang="en-US" dirty="0"/>
          </a:p>
          <a:p>
            <a:r>
              <a:rPr lang="en-US" dirty="0" smtClean="0"/>
              <a:t>X</a:t>
            </a:r>
          </a:p>
          <a:p>
            <a:endParaRPr lang="en-US" dirty="0"/>
          </a:p>
        </p:txBody>
      </p:sp>
      <p:pic>
        <p:nvPicPr>
          <p:cNvPr id="18" name="Picture 4" descr="http://ouseful.files.wordpress.com/2012/07/psychedelic-music-on-wikipedia2.png"/>
          <p:cNvPicPr>
            <a:picLocks noChangeAspect="1" noChangeArrowheads="1"/>
          </p:cNvPicPr>
          <p:nvPr/>
        </p:nvPicPr>
        <p:blipFill>
          <a:blip r:embed="rId3" cstate="print"/>
          <a:srcRect/>
          <a:stretch>
            <a:fillRect/>
          </a:stretch>
        </p:blipFill>
        <p:spPr bwMode="auto">
          <a:xfrm>
            <a:off x="1295400" y="533400"/>
            <a:ext cx="3806114" cy="2438400"/>
          </a:xfrm>
          <a:prstGeom prst="rect">
            <a:avLst/>
          </a:prstGeom>
          <a:noFill/>
        </p:spPr>
      </p:pic>
      <p:sp>
        <p:nvSpPr>
          <p:cNvPr id="19" name="20 Rectángulo redondeado"/>
          <p:cNvSpPr/>
          <p:nvPr/>
        </p:nvSpPr>
        <p:spPr>
          <a:xfrm>
            <a:off x="4343400" y="152400"/>
            <a:ext cx="4648200" cy="3048000"/>
          </a:xfrm>
          <a:prstGeom prst="roundRect">
            <a:avLst>
              <a:gd name="adj" fmla="val 498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b="1" dirty="0" smtClean="0">
                <a:solidFill>
                  <a:schemeClr val="tx1"/>
                </a:solidFill>
              </a:rPr>
              <a:t>Visualization 2</a:t>
            </a:r>
            <a:endParaRPr lang="en-US" b="1" dirty="0">
              <a:solidFill>
                <a:schemeClr val="tx1"/>
              </a:solidFill>
            </a:endParaRPr>
          </a:p>
        </p:txBody>
      </p:sp>
      <p:sp>
        <p:nvSpPr>
          <p:cNvPr id="20" name="72 Rectángulo redondeado"/>
          <p:cNvSpPr/>
          <p:nvPr/>
        </p:nvSpPr>
        <p:spPr>
          <a:xfrm>
            <a:off x="4419600" y="1828800"/>
            <a:ext cx="1447800" cy="11430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Sound</a:t>
            </a:r>
            <a:endParaRPr lang="en-US" dirty="0"/>
          </a:p>
        </p:txBody>
      </p:sp>
      <p:sp>
        <p:nvSpPr>
          <p:cNvPr id="21" name="21 Rectángulo redondeado"/>
          <p:cNvSpPr/>
          <p:nvPr/>
        </p:nvSpPr>
        <p:spPr>
          <a:xfrm>
            <a:off x="2362200" y="3200400"/>
            <a:ext cx="6629400" cy="3581400"/>
          </a:xfrm>
          <a:prstGeom prst="roundRect">
            <a:avLst>
              <a:gd name="adj" fmla="val 498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smtClean="0">
                <a:solidFill>
                  <a:schemeClr val="tx1"/>
                </a:solidFill>
              </a:rPr>
              <a:t>t Text </a:t>
            </a:r>
            <a:r>
              <a:rPr lang="en-US" dirty="0" err="1" smtClean="0">
                <a:solidFill>
                  <a:schemeClr val="tx1"/>
                </a:solidFill>
              </a:rPr>
              <a:t>Text</a:t>
            </a:r>
            <a:r>
              <a:rPr lang="en-US" dirty="0" smtClean="0">
                <a:solidFill>
                  <a:schemeClr val="tx1"/>
                </a:solidFill>
              </a:rPr>
              <a:t> </a:t>
            </a:r>
            <a:r>
              <a:rPr lang="en-US" dirty="0" err="1" smtClean="0">
                <a:solidFill>
                  <a:schemeClr val="tx1"/>
                </a:solidFill>
              </a:rPr>
              <a:t>Text</a:t>
            </a:r>
            <a:endParaRPr lang="en-US" dirty="0">
              <a:solidFill>
                <a:schemeClr val="tx1"/>
              </a:solidFill>
            </a:endParaRPr>
          </a:p>
        </p:txBody>
      </p:sp>
      <p:sp>
        <p:nvSpPr>
          <p:cNvPr id="22" name="22 Rectángulo redondeado"/>
          <p:cNvSpPr/>
          <p:nvPr/>
        </p:nvSpPr>
        <p:spPr>
          <a:xfrm>
            <a:off x="5181600" y="533400"/>
            <a:ext cx="1447800" cy="11430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Images</a:t>
            </a:r>
          </a:p>
          <a:p>
            <a:pPr algn="ctr"/>
            <a:r>
              <a:rPr lang="en-US" dirty="0" smtClean="0"/>
              <a:t>From Wikipedia</a:t>
            </a:r>
            <a:endParaRPr lang="en-US" dirty="0"/>
          </a:p>
        </p:txBody>
      </p:sp>
      <p:sp>
        <p:nvSpPr>
          <p:cNvPr id="23" name="23 Rectángulo redondeado"/>
          <p:cNvSpPr/>
          <p:nvPr/>
        </p:nvSpPr>
        <p:spPr>
          <a:xfrm>
            <a:off x="6705600" y="533400"/>
            <a:ext cx="1447800" cy="11430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External Images</a:t>
            </a:r>
          </a:p>
          <a:p>
            <a:pPr algn="ctr"/>
            <a:r>
              <a:rPr lang="en-US" dirty="0" smtClean="0"/>
              <a:t>(</a:t>
            </a:r>
            <a:r>
              <a:rPr lang="en-US" dirty="0" err="1" smtClean="0"/>
              <a:t>google</a:t>
            </a:r>
            <a:r>
              <a:rPr lang="en-US" dirty="0" smtClean="0"/>
              <a:t> or others)</a:t>
            </a:r>
            <a:endParaRPr lang="en-US" dirty="0"/>
          </a:p>
        </p:txBody>
      </p:sp>
      <p:sp>
        <p:nvSpPr>
          <p:cNvPr id="24" name="24 Rectángulo redondeado"/>
          <p:cNvSpPr/>
          <p:nvPr/>
        </p:nvSpPr>
        <p:spPr>
          <a:xfrm>
            <a:off x="7467600" y="1828800"/>
            <a:ext cx="1447800" cy="11430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External Video</a:t>
            </a:r>
            <a:endParaRPr lang="en-US" dirty="0"/>
          </a:p>
        </p:txBody>
      </p:sp>
      <p:sp>
        <p:nvSpPr>
          <p:cNvPr id="25" name="25 Rectángulo redondeado"/>
          <p:cNvSpPr/>
          <p:nvPr/>
        </p:nvSpPr>
        <p:spPr>
          <a:xfrm>
            <a:off x="5943600" y="1828800"/>
            <a:ext cx="1447800" cy="114300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Video</a:t>
            </a:r>
            <a:endParaRPr lang="en-US" dirty="0"/>
          </a:p>
        </p:txBody>
      </p:sp>
      <p:sp>
        <p:nvSpPr>
          <p:cNvPr id="26" name="26 Rectángulo redondeado"/>
          <p:cNvSpPr/>
          <p:nvPr/>
        </p:nvSpPr>
        <p:spPr>
          <a:xfrm>
            <a:off x="1295400" y="2590800"/>
            <a:ext cx="4419600" cy="4191000"/>
          </a:xfrm>
          <a:prstGeom prst="roundRect">
            <a:avLst>
              <a:gd name="adj" fmla="val 498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b="1" dirty="0" smtClean="0">
                <a:solidFill>
                  <a:schemeClr val="tx1"/>
                </a:solidFill>
              </a:rPr>
              <a:t>Analysis</a:t>
            </a:r>
            <a:endParaRPr lang="en-US" b="1" dirty="0">
              <a:solidFill>
                <a:schemeClr val="tx1"/>
              </a:solidFill>
            </a:endParaRPr>
          </a:p>
        </p:txBody>
      </p:sp>
      <p:sp>
        <p:nvSpPr>
          <p:cNvPr id="27" name="27 Elipse"/>
          <p:cNvSpPr/>
          <p:nvPr/>
        </p:nvSpPr>
        <p:spPr>
          <a:xfrm>
            <a:off x="2819400" y="4495800"/>
            <a:ext cx="685800" cy="609600"/>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28 Elipse"/>
          <p:cNvSpPr/>
          <p:nvPr/>
        </p:nvSpPr>
        <p:spPr>
          <a:xfrm>
            <a:off x="3886200" y="3886200"/>
            <a:ext cx="457200" cy="457200"/>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29 Elipse"/>
          <p:cNvSpPr/>
          <p:nvPr/>
        </p:nvSpPr>
        <p:spPr>
          <a:xfrm>
            <a:off x="1905000" y="3505200"/>
            <a:ext cx="457200" cy="457200"/>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30 Elipse"/>
          <p:cNvSpPr/>
          <p:nvPr/>
        </p:nvSpPr>
        <p:spPr>
          <a:xfrm>
            <a:off x="2971800" y="3581400"/>
            <a:ext cx="381000" cy="381000"/>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31 Elipse"/>
          <p:cNvSpPr/>
          <p:nvPr/>
        </p:nvSpPr>
        <p:spPr>
          <a:xfrm>
            <a:off x="3733800" y="5181600"/>
            <a:ext cx="457200" cy="457200"/>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32 Elipse"/>
          <p:cNvSpPr/>
          <p:nvPr/>
        </p:nvSpPr>
        <p:spPr>
          <a:xfrm>
            <a:off x="4800600" y="4953000"/>
            <a:ext cx="457200" cy="457200"/>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33 Elipse"/>
          <p:cNvSpPr/>
          <p:nvPr/>
        </p:nvSpPr>
        <p:spPr>
          <a:xfrm>
            <a:off x="4343400" y="5867400"/>
            <a:ext cx="381000" cy="381000"/>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34 Elipse"/>
          <p:cNvSpPr/>
          <p:nvPr/>
        </p:nvSpPr>
        <p:spPr>
          <a:xfrm>
            <a:off x="5105400" y="4343400"/>
            <a:ext cx="381000" cy="381000"/>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36 Conector recto"/>
          <p:cNvCxnSpPr>
            <a:stCxn id="30" idx="4"/>
            <a:endCxn id="27" idx="0"/>
          </p:cNvCxnSpPr>
          <p:nvPr/>
        </p:nvCxnSpPr>
        <p:spPr>
          <a:xfrm>
            <a:off x="3162300" y="3962400"/>
            <a:ext cx="0" cy="533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40 Conector recto"/>
          <p:cNvCxnSpPr>
            <a:stCxn id="29" idx="5"/>
            <a:endCxn id="27" idx="1"/>
          </p:cNvCxnSpPr>
          <p:nvPr/>
        </p:nvCxnSpPr>
        <p:spPr>
          <a:xfrm>
            <a:off x="2295245" y="3895445"/>
            <a:ext cx="624588" cy="6896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42 Conector recto"/>
          <p:cNvCxnSpPr>
            <a:stCxn id="27" idx="7"/>
            <a:endCxn id="28" idx="3"/>
          </p:cNvCxnSpPr>
          <p:nvPr/>
        </p:nvCxnSpPr>
        <p:spPr>
          <a:xfrm flipV="1">
            <a:off x="3404767" y="4276445"/>
            <a:ext cx="548388" cy="3086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44 Conector recto"/>
          <p:cNvCxnSpPr>
            <a:stCxn id="27" idx="5"/>
            <a:endCxn id="31" idx="1"/>
          </p:cNvCxnSpPr>
          <p:nvPr/>
        </p:nvCxnSpPr>
        <p:spPr>
          <a:xfrm>
            <a:off x="3404767" y="5016126"/>
            <a:ext cx="395988" cy="2324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46 Conector recto"/>
          <p:cNvCxnSpPr>
            <a:stCxn id="27" idx="6"/>
            <a:endCxn id="32" idx="2"/>
          </p:cNvCxnSpPr>
          <p:nvPr/>
        </p:nvCxnSpPr>
        <p:spPr>
          <a:xfrm>
            <a:off x="3505200" y="4800600"/>
            <a:ext cx="1295400" cy="381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48 Conector recto"/>
          <p:cNvCxnSpPr>
            <a:endCxn id="34" idx="2"/>
          </p:cNvCxnSpPr>
          <p:nvPr/>
        </p:nvCxnSpPr>
        <p:spPr>
          <a:xfrm>
            <a:off x="4343400" y="4191000"/>
            <a:ext cx="762000" cy="3429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50 Conector recto"/>
          <p:cNvCxnSpPr>
            <a:stCxn id="32" idx="7"/>
            <a:endCxn id="34" idx="4"/>
          </p:cNvCxnSpPr>
          <p:nvPr/>
        </p:nvCxnSpPr>
        <p:spPr>
          <a:xfrm flipV="1">
            <a:off x="5190845" y="4724400"/>
            <a:ext cx="105055" cy="2955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52 Conector recto"/>
          <p:cNvCxnSpPr>
            <a:stCxn id="31" idx="5"/>
            <a:endCxn id="33" idx="1"/>
          </p:cNvCxnSpPr>
          <p:nvPr/>
        </p:nvCxnSpPr>
        <p:spPr>
          <a:xfrm>
            <a:off x="4124045" y="5571845"/>
            <a:ext cx="275151" cy="3513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54 Conector recto"/>
          <p:cNvCxnSpPr>
            <a:stCxn id="33" idx="7"/>
            <a:endCxn id="32" idx="4"/>
          </p:cNvCxnSpPr>
          <p:nvPr/>
        </p:nvCxnSpPr>
        <p:spPr>
          <a:xfrm flipV="1">
            <a:off x="4668604" y="5410200"/>
            <a:ext cx="360596" cy="5129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55 Elipse"/>
          <p:cNvSpPr/>
          <p:nvPr/>
        </p:nvSpPr>
        <p:spPr>
          <a:xfrm>
            <a:off x="1905000" y="5638800"/>
            <a:ext cx="457200" cy="457200"/>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57 Conector recto"/>
          <p:cNvCxnSpPr>
            <a:stCxn id="44" idx="7"/>
            <a:endCxn id="27" idx="3"/>
          </p:cNvCxnSpPr>
          <p:nvPr/>
        </p:nvCxnSpPr>
        <p:spPr>
          <a:xfrm flipV="1">
            <a:off x="2295245" y="5016126"/>
            <a:ext cx="624588" cy="6896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61 Rectángulo redondeado"/>
          <p:cNvSpPr/>
          <p:nvPr/>
        </p:nvSpPr>
        <p:spPr>
          <a:xfrm>
            <a:off x="1295400" y="152400"/>
            <a:ext cx="4419600" cy="4191000"/>
          </a:xfrm>
          <a:prstGeom prst="roundRect">
            <a:avLst>
              <a:gd name="adj" fmla="val 498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b="1" dirty="0" smtClean="0">
                <a:solidFill>
                  <a:schemeClr val="tx1"/>
                </a:solidFill>
              </a:rPr>
              <a:t>Analysis</a:t>
            </a:r>
            <a:endParaRPr lang="en-US" b="1" dirty="0">
              <a:solidFill>
                <a:schemeClr val="tx1"/>
              </a:solidFill>
            </a:endParaRPr>
          </a:p>
        </p:txBody>
      </p:sp>
      <p:pic>
        <p:nvPicPr>
          <p:cNvPr id="47" name="Picture 6" descr="http://igl-inc.com/dotnetnuke/images/black_on_white_world_map.gif"/>
          <p:cNvPicPr>
            <a:picLocks noChangeAspect="1" noChangeArrowheads="1"/>
          </p:cNvPicPr>
          <p:nvPr/>
        </p:nvPicPr>
        <p:blipFill>
          <a:blip r:embed="rId4" cstate="print"/>
          <a:srcRect/>
          <a:stretch>
            <a:fillRect/>
          </a:stretch>
        </p:blipFill>
        <p:spPr bwMode="auto">
          <a:xfrm>
            <a:off x="1295400" y="762000"/>
            <a:ext cx="4429125" cy="3086101"/>
          </a:xfrm>
          <a:prstGeom prst="rect">
            <a:avLst/>
          </a:prstGeom>
          <a:noFill/>
        </p:spPr>
      </p:pic>
      <p:sp>
        <p:nvSpPr>
          <p:cNvPr id="48" name="62 Rectángulo redondeado"/>
          <p:cNvSpPr/>
          <p:nvPr/>
        </p:nvSpPr>
        <p:spPr>
          <a:xfrm>
            <a:off x="1295400" y="152400"/>
            <a:ext cx="2438400" cy="2286000"/>
          </a:xfrm>
          <a:prstGeom prst="roundRect">
            <a:avLst>
              <a:gd name="adj" fmla="val 4986"/>
            </a:avLst>
          </a:prstGeom>
        </p:spPr>
        <p:style>
          <a:lnRef idx="1">
            <a:schemeClr val="accent1"/>
          </a:lnRef>
          <a:fillRef idx="2">
            <a:schemeClr val="accent1"/>
          </a:fillRef>
          <a:effectRef idx="1">
            <a:schemeClr val="accent1"/>
          </a:effectRef>
          <a:fontRef idx="minor">
            <a:schemeClr val="dk1"/>
          </a:fontRef>
        </p:style>
        <p:txBody>
          <a:bodyPr rtlCol="0" anchor="t" anchorCtr="0"/>
          <a:lstStyle/>
          <a:p>
            <a:pPr algn="ctr"/>
            <a:r>
              <a:rPr lang="en-US" b="1" dirty="0" smtClean="0">
                <a:solidFill>
                  <a:schemeClr val="tx1"/>
                </a:solidFill>
              </a:rPr>
              <a:t>Personal history</a:t>
            </a:r>
          </a:p>
          <a:p>
            <a:pPr algn="ctr"/>
            <a:r>
              <a:rPr lang="en-US" b="1" dirty="0" smtClean="0">
                <a:solidFill>
                  <a:schemeClr val="tx1"/>
                </a:solidFill>
              </a:rPr>
              <a:t>(profile)</a:t>
            </a:r>
          </a:p>
          <a:p>
            <a:pPr algn="ctr"/>
            <a:endParaRPr lang="en-US" b="1" dirty="0" smtClean="0">
              <a:solidFill>
                <a:schemeClr val="tx1"/>
              </a:solidFill>
            </a:endParaRPr>
          </a:p>
        </p:txBody>
      </p:sp>
      <p:cxnSp>
        <p:nvCxnSpPr>
          <p:cNvPr id="49" name="64 Conector recto de flecha"/>
          <p:cNvCxnSpPr/>
          <p:nvPr/>
        </p:nvCxnSpPr>
        <p:spPr>
          <a:xfrm flipV="1">
            <a:off x="3450566" y="1923691"/>
            <a:ext cx="1078302" cy="741871"/>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0" name="67 Conector recto de flecha"/>
          <p:cNvCxnSpPr/>
          <p:nvPr/>
        </p:nvCxnSpPr>
        <p:spPr>
          <a:xfrm>
            <a:off x="2133600" y="1905000"/>
            <a:ext cx="2133600" cy="45720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1" name="69 Conector recto de flecha"/>
          <p:cNvCxnSpPr/>
          <p:nvPr/>
        </p:nvCxnSpPr>
        <p:spPr>
          <a:xfrm flipV="1">
            <a:off x="2971800" y="1905000"/>
            <a:ext cx="2362200" cy="106680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2" name="74 Rectángulo redondeado"/>
          <p:cNvSpPr/>
          <p:nvPr/>
        </p:nvSpPr>
        <p:spPr>
          <a:xfrm>
            <a:off x="1676400" y="1371600"/>
            <a:ext cx="2438400" cy="2286000"/>
          </a:xfrm>
          <a:prstGeom prst="roundRect">
            <a:avLst>
              <a:gd name="adj" fmla="val 4986"/>
            </a:avLst>
          </a:prstGeom>
        </p:spPr>
        <p:style>
          <a:lnRef idx="1">
            <a:schemeClr val="accent1"/>
          </a:lnRef>
          <a:fillRef idx="2">
            <a:schemeClr val="accent1"/>
          </a:fillRef>
          <a:effectRef idx="1">
            <a:schemeClr val="accent1"/>
          </a:effectRef>
          <a:fontRef idx="minor">
            <a:schemeClr val="dk1"/>
          </a:fontRef>
        </p:style>
        <p:txBody>
          <a:bodyPr rtlCol="0" anchor="t" anchorCtr="0"/>
          <a:lstStyle/>
          <a:p>
            <a:pPr algn="ctr"/>
            <a:endParaRPr lang="en-US" b="1" dirty="0" smtClean="0">
              <a:solidFill>
                <a:schemeClr val="tx1"/>
              </a:solidFill>
            </a:endParaRPr>
          </a:p>
          <a:p>
            <a:pPr algn="ctr"/>
            <a:r>
              <a:rPr lang="en-US" b="1" dirty="0" smtClean="0">
                <a:solidFill>
                  <a:schemeClr val="tx1"/>
                </a:solidFill>
              </a:rPr>
              <a:t>Chat</a:t>
            </a:r>
          </a:p>
        </p:txBody>
      </p:sp>
      <p:sp>
        <p:nvSpPr>
          <p:cNvPr id="53" name="75 Rectángulo redondeado"/>
          <p:cNvSpPr/>
          <p:nvPr/>
        </p:nvSpPr>
        <p:spPr>
          <a:xfrm>
            <a:off x="2057400" y="2362200"/>
            <a:ext cx="2438400" cy="2286000"/>
          </a:xfrm>
          <a:prstGeom prst="roundRect">
            <a:avLst>
              <a:gd name="adj" fmla="val 4986"/>
            </a:avLst>
          </a:prstGeom>
        </p:spPr>
        <p:style>
          <a:lnRef idx="1">
            <a:schemeClr val="accent1"/>
          </a:lnRef>
          <a:fillRef idx="2">
            <a:schemeClr val="accent1"/>
          </a:fillRef>
          <a:effectRef idx="1">
            <a:schemeClr val="accent1"/>
          </a:effectRef>
          <a:fontRef idx="minor">
            <a:schemeClr val="dk1"/>
          </a:fontRef>
        </p:style>
        <p:txBody>
          <a:bodyPr rtlCol="0" anchor="t" anchorCtr="0"/>
          <a:lstStyle/>
          <a:p>
            <a:pPr algn="ctr"/>
            <a:endParaRPr lang="en-US" b="1" dirty="0">
              <a:solidFill>
                <a:schemeClr val="tx1"/>
              </a:solidFill>
            </a:endParaRPr>
          </a:p>
          <a:p>
            <a:pPr algn="ctr"/>
            <a:r>
              <a:rPr lang="en-US" b="1" dirty="0" smtClean="0">
                <a:solidFill>
                  <a:schemeClr val="tx1"/>
                </a:solidFill>
              </a:rPr>
              <a:t>Sending recommendation and sharing</a:t>
            </a:r>
            <a:endParaRPr lang="en-US" b="1" dirty="0">
              <a:solidFill>
                <a:schemeClr val="tx1"/>
              </a:solidFill>
            </a:endParaRPr>
          </a:p>
        </p:txBody>
      </p:sp>
      <p:sp>
        <p:nvSpPr>
          <p:cNvPr id="54" name="76 Rectángulo redondeado"/>
          <p:cNvSpPr/>
          <p:nvPr/>
        </p:nvSpPr>
        <p:spPr>
          <a:xfrm>
            <a:off x="2438400" y="3429000"/>
            <a:ext cx="2438400" cy="2286000"/>
          </a:xfrm>
          <a:prstGeom prst="roundRect">
            <a:avLst>
              <a:gd name="adj" fmla="val 4986"/>
            </a:avLst>
          </a:prstGeom>
        </p:spPr>
        <p:style>
          <a:lnRef idx="1">
            <a:schemeClr val="accent1"/>
          </a:lnRef>
          <a:fillRef idx="2">
            <a:schemeClr val="accent1"/>
          </a:fillRef>
          <a:effectRef idx="1">
            <a:schemeClr val="accent1"/>
          </a:effectRef>
          <a:fontRef idx="minor">
            <a:schemeClr val="dk1"/>
          </a:fontRef>
        </p:style>
        <p:txBody>
          <a:bodyPr rtlCol="0" anchor="t" anchorCtr="0"/>
          <a:lstStyle/>
          <a:p>
            <a:pPr algn="ctr"/>
            <a:endParaRPr lang="en-US" b="1" dirty="0">
              <a:solidFill>
                <a:schemeClr val="tx1"/>
              </a:solidFill>
            </a:endParaRPr>
          </a:p>
          <a:p>
            <a:pPr algn="ctr"/>
            <a:r>
              <a:rPr lang="en-US" b="1" dirty="0" smtClean="0">
                <a:solidFill>
                  <a:schemeClr val="tx1"/>
                </a:solidFill>
              </a:rPr>
              <a:t>“playlists”</a:t>
            </a:r>
          </a:p>
          <a:p>
            <a:pPr algn="ctr"/>
            <a:endParaRPr lang="en-US" b="1" dirty="0">
              <a:solidFill>
                <a:schemeClr val="tx1"/>
              </a:solidFill>
            </a:endParaRPr>
          </a:p>
        </p:txBody>
      </p:sp>
      <p:sp>
        <p:nvSpPr>
          <p:cNvPr id="55" name="77 Rectángulo redondeado"/>
          <p:cNvSpPr/>
          <p:nvPr/>
        </p:nvSpPr>
        <p:spPr>
          <a:xfrm>
            <a:off x="3505200" y="4495800"/>
            <a:ext cx="2438400" cy="2286000"/>
          </a:xfrm>
          <a:prstGeom prst="roundRect">
            <a:avLst>
              <a:gd name="adj" fmla="val 4986"/>
            </a:avLst>
          </a:prstGeom>
        </p:spPr>
        <p:style>
          <a:lnRef idx="1">
            <a:schemeClr val="accent1"/>
          </a:lnRef>
          <a:fillRef idx="2">
            <a:schemeClr val="accent1"/>
          </a:fillRef>
          <a:effectRef idx="1">
            <a:schemeClr val="accent1"/>
          </a:effectRef>
          <a:fontRef idx="minor">
            <a:schemeClr val="dk1"/>
          </a:fontRef>
        </p:style>
        <p:txBody>
          <a:bodyPr rtlCol="0" anchor="t" anchorCtr="0"/>
          <a:lstStyle/>
          <a:p>
            <a:pPr algn="ctr"/>
            <a:endParaRPr lang="en-US" b="1" dirty="0">
              <a:solidFill>
                <a:schemeClr val="tx1"/>
              </a:solidFill>
            </a:endParaRPr>
          </a:p>
          <a:p>
            <a:pPr algn="ctr"/>
            <a:r>
              <a:rPr lang="en-US" b="1" dirty="0" smtClean="0">
                <a:solidFill>
                  <a:schemeClr val="tx1"/>
                </a:solidFill>
              </a:rPr>
              <a:t>Add own media</a:t>
            </a:r>
          </a:p>
        </p:txBody>
      </p:sp>
      <p:sp>
        <p:nvSpPr>
          <p:cNvPr id="56" name="78 Rectángulo redondeado"/>
          <p:cNvSpPr/>
          <p:nvPr/>
        </p:nvSpPr>
        <p:spPr>
          <a:xfrm>
            <a:off x="5257800" y="4267200"/>
            <a:ext cx="2438400" cy="2286000"/>
          </a:xfrm>
          <a:prstGeom prst="roundRect">
            <a:avLst>
              <a:gd name="adj" fmla="val 4986"/>
            </a:avLst>
          </a:prstGeom>
        </p:spPr>
        <p:style>
          <a:lnRef idx="1">
            <a:schemeClr val="accent1"/>
          </a:lnRef>
          <a:fillRef idx="2">
            <a:schemeClr val="accent1"/>
          </a:fillRef>
          <a:effectRef idx="1">
            <a:schemeClr val="accent1"/>
          </a:effectRef>
          <a:fontRef idx="minor">
            <a:schemeClr val="dk1"/>
          </a:fontRef>
        </p:style>
        <p:txBody>
          <a:bodyPr rtlCol="0" anchor="t" anchorCtr="0"/>
          <a:lstStyle/>
          <a:p>
            <a:pPr algn="ctr"/>
            <a:endParaRPr lang="en-US" b="1" dirty="0">
              <a:solidFill>
                <a:schemeClr val="tx1"/>
              </a:solidFill>
            </a:endParaRPr>
          </a:p>
          <a:p>
            <a:pPr algn="ctr"/>
            <a:endParaRPr lang="en-US" b="1" dirty="0">
              <a:solidFill>
                <a:schemeClr val="tx1"/>
              </a:solidFill>
            </a:endParaRPr>
          </a:p>
          <a:p>
            <a:pPr algn="ctr"/>
            <a:r>
              <a:rPr lang="en-US" b="1" dirty="0" smtClean="0">
                <a:solidFill>
                  <a:schemeClr val="tx1"/>
                </a:solidFill>
              </a:rPr>
              <a:t>Rate articles</a:t>
            </a:r>
          </a:p>
          <a:p>
            <a:pPr algn="ctr"/>
            <a:endParaRPr lang="en-US" b="1" dirty="0">
              <a:solidFill>
                <a:schemeClr val="tx1"/>
              </a:solidFill>
            </a:endParaRPr>
          </a:p>
        </p:txBody>
      </p:sp>
      <p:sp>
        <p:nvSpPr>
          <p:cNvPr id="57" name="79 Rectángulo redondeado"/>
          <p:cNvSpPr/>
          <p:nvPr/>
        </p:nvSpPr>
        <p:spPr>
          <a:xfrm>
            <a:off x="6172200" y="3505200"/>
            <a:ext cx="2438400" cy="2286000"/>
          </a:xfrm>
          <a:prstGeom prst="roundRect">
            <a:avLst>
              <a:gd name="adj" fmla="val 4986"/>
            </a:avLst>
          </a:prstGeom>
        </p:spPr>
        <p:style>
          <a:lnRef idx="1">
            <a:schemeClr val="accent1"/>
          </a:lnRef>
          <a:fillRef idx="2">
            <a:schemeClr val="accent1"/>
          </a:fillRef>
          <a:effectRef idx="1">
            <a:schemeClr val="accent1"/>
          </a:effectRef>
          <a:fontRef idx="minor">
            <a:schemeClr val="dk1"/>
          </a:fontRef>
        </p:style>
        <p:txBody>
          <a:bodyPr rtlCol="0" anchor="t" anchorCtr="0"/>
          <a:lstStyle/>
          <a:p>
            <a:pPr algn="ctr"/>
            <a:endParaRPr lang="en-US" b="1" dirty="0">
              <a:solidFill>
                <a:schemeClr val="tx1"/>
              </a:solidFill>
            </a:endParaRPr>
          </a:p>
          <a:p>
            <a:pPr algn="ctr"/>
            <a:endParaRPr lang="en-US" b="1" dirty="0">
              <a:solidFill>
                <a:schemeClr val="tx1"/>
              </a:solidFill>
            </a:endParaRPr>
          </a:p>
          <a:p>
            <a:pPr algn="ctr"/>
            <a:r>
              <a:rPr lang="en-US" b="1" dirty="0" smtClean="0">
                <a:solidFill>
                  <a:schemeClr val="tx1"/>
                </a:solidFill>
              </a:rPr>
              <a:t>Edit articles</a:t>
            </a:r>
          </a:p>
          <a:p>
            <a:pPr algn="ctr"/>
            <a:endParaRPr lang="en-US" b="1" dirty="0">
              <a:solidFill>
                <a:schemeClr val="tx1"/>
              </a:solidFill>
            </a:endParaRPr>
          </a:p>
        </p:txBody>
      </p:sp>
      <p:sp>
        <p:nvSpPr>
          <p:cNvPr id="58" name="80 Rectángulo redondeado"/>
          <p:cNvSpPr/>
          <p:nvPr/>
        </p:nvSpPr>
        <p:spPr>
          <a:xfrm>
            <a:off x="6553200" y="2590800"/>
            <a:ext cx="2438400" cy="2286000"/>
          </a:xfrm>
          <a:prstGeom prst="roundRect">
            <a:avLst>
              <a:gd name="adj" fmla="val 4986"/>
            </a:avLst>
          </a:prstGeom>
        </p:spPr>
        <p:style>
          <a:lnRef idx="1">
            <a:schemeClr val="accent1"/>
          </a:lnRef>
          <a:fillRef idx="2">
            <a:schemeClr val="accent1"/>
          </a:fillRef>
          <a:effectRef idx="1">
            <a:schemeClr val="accent1"/>
          </a:effectRef>
          <a:fontRef idx="minor">
            <a:schemeClr val="dk1"/>
          </a:fontRef>
        </p:style>
        <p:txBody>
          <a:bodyPr rtlCol="0" anchor="t" anchorCtr="0"/>
          <a:lstStyle/>
          <a:p>
            <a:pPr algn="ctr"/>
            <a:endParaRPr lang="en-US" b="1" dirty="0">
              <a:solidFill>
                <a:schemeClr val="tx1"/>
              </a:solidFill>
            </a:endParaRPr>
          </a:p>
          <a:p>
            <a:pPr algn="ctr"/>
            <a:endParaRPr lang="en-US" b="1" dirty="0">
              <a:solidFill>
                <a:schemeClr val="tx1"/>
              </a:solidFill>
            </a:endParaRPr>
          </a:p>
          <a:p>
            <a:pPr algn="ctr"/>
            <a:r>
              <a:rPr lang="en-US" sz="3200" b="1" dirty="0" smtClean="0">
                <a:solidFill>
                  <a:schemeClr val="tx1"/>
                </a:solidFill>
              </a:rPr>
              <a:t>MAKE YOUR OWN TOOL</a:t>
            </a:r>
          </a:p>
          <a:p>
            <a:pPr algn="ctr"/>
            <a:endParaRPr lang="en-US" sz="3200" b="1" dirty="0">
              <a:solidFill>
                <a:schemeClr val="tx1"/>
              </a:solidFill>
            </a:endParaRPr>
          </a:p>
        </p:txBody>
      </p:sp>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0589" t="39600" r="24020" b="11967"/>
          <a:stretch/>
        </p:blipFill>
        <p:spPr bwMode="auto">
          <a:xfrm>
            <a:off x="2590800" y="3309927"/>
            <a:ext cx="6172200" cy="337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6471" t="60223" r="2643" b="11966"/>
          <a:stretch/>
        </p:blipFill>
        <p:spPr bwMode="auto">
          <a:xfrm>
            <a:off x="5171364" y="534626"/>
            <a:ext cx="3020136" cy="2513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Title 58"/>
          <p:cNvSpPr>
            <a:spLocks noGrp="1"/>
          </p:cNvSpPr>
          <p:nvPr>
            <p:ph type="title"/>
          </p:nvPr>
        </p:nvSpPr>
        <p:spPr/>
        <p:txBody>
          <a:bodyPr/>
          <a:lstStyle/>
          <a:p>
            <a:endParaRPr lang="en-US"/>
          </a:p>
        </p:txBody>
      </p:sp>
      <p:sp>
        <p:nvSpPr>
          <p:cNvPr id="61" name="Content Placeholder 60"/>
          <p:cNvSpPr>
            <a:spLocks noGrp="1"/>
          </p:cNvSpPr>
          <p:nvPr>
            <p:ph idx="1"/>
          </p:nvPr>
        </p:nvSpPr>
        <p:spPr/>
        <p:txBody>
          <a:bodyPr/>
          <a:lstStyle/>
          <a:p>
            <a:endParaRPr lang="en-US"/>
          </a:p>
        </p:txBody>
      </p:sp>
    </p:spTree>
    <p:extLst>
      <p:ext uri="{BB962C8B-B14F-4D97-AF65-F5344CB8AC3E}">
        <p14:creationId xmlns:p14="http://schemas.microsoft.com/office/powerpoint/2010/main" val="145002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3.33333E-6 3.33333E-6 L -3.33333E-6 0.36666 " pathEditMode="relative" rAng="0" ptsTypes="AA">
                                      <p:cBhvr>
                                        <p:cTn id="30" dur="2000" fill="hold"/>
                                        <p:tgtEl>
                                          <p:spTgt spid="7"/>
                                        </p:tgtEl>
                                        <p:attrNameLst>
                                          <p:attrName>ppt_x</p:attrName>
                                          <p:attrName>ppt_y</p:attrName>
                                        </p:attrNameLst>
                                      </p:cBhvr>
                                      <p:rCtr x="0" y="183"/>
                                    </p:animMotion>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grpId="1" nodeType="clickEffect">
                                  <p:stCondLst>
                                    <p:cond delay="0"/>
                                  </p:stCondLst>
                                  <p:childTnLst>
                                    <p:animScale>
                                      <p:cBhvr>
                                        <p:cTn id="34" dur="500" fill="hold"/>
                                        <p:tgtEl>
                                          <p:spTgt spid="10"/>
                                        </p:tgtEl>
                                      </p:cBhvr>
                                      <p:by x="50000" y="50000"/>
                                    </p:animScale>
                                  </p:childTnLst>
                                </p:cTn>
                              </p:par>
                              <p:par>
                                <p:cTn id="35" presetID="1" presetClass="exit" presetSubtype="0" fill="hold" nodeType="with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2"/>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3"/>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4"/>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5"/>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6"/>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7"/>
                                        </p:tgtEl>
                                        <p:attrNameLst>
                                          <p:attrName>style.visibility</p:attrName>
                                        </p:attrNameLst>
                                      </p:cBhvr>
                                      <p:to>
                                        <p:strVal val="hidden"/>
                                      </p:to>
                                    </p:set>
                                  </p:childTnLst>
                                </p:cTn>
                              </p:par>
                              <p:par>
                                <p:cTn id="49" presetID="6" presetClass="emph" presetSubtype="0" fill="hold" nodeType="withEffect">
                                  <p:stCondLst>
                                    <p:cond delay="0"/>
                                  </p:stCondLst>
                                  <p:childTnLst>
                                    <p:animScale>
                                      <p:cBhvr>
                                        <p:cTn id="50" dur="500" fill="hold"/>
                                        <p:tgtEl>
                                          <p:spTgt spid="18"/>
                                        </p:tgtEl>
                                      </p:cBhvr>
                                      <p:by x="50000" y="50000"/>
                                    </p:animScale>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05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60"/>
                                        </p:tgtEl>
                                      </p:cBhvr>
                                    </p:animEffect>
                                    <p:set>
                                      <p:cBhvr>
                                        <p:cTn id="67" dur="1" fill="hold">
                                          <p:stCondLst>
                                            <p:cond delay="499"/>
                                          </p:stCondLst>
                                        </p:cTn>
                                        <p:tgtEl>
                                          <p:spTgt spid="60"/>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fade">
                                      <p:cBhvr>
                                        <p:cTn id="71" dur="500"/>
                                        <p:tgtEl>
                                          <p:spTgt spid="22"/>
                                        </p:tgtEl>
                                      </p:cBhvr>
                                    </p:animEffect>
                                  </p:childTnLst>
                                </p:cTn>
                              </p:par>
                            </p:childTnLst>
                          </p:cTn>
                        </p:par>
                        <p:par>
                          <p:cTn id="72" fill="hold">
                            <p:stCondLst>
                              <p:cond delay="1000"/>
                            </p:stCondLst>
                            <p:childTnLst>
                              <p:par>
                                <p:cTn id="73" presetID="10" presetClass="entr" presetSubtype="0" fill="hold" grpId="0" nodeType="after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500"/>
                                        <p:tgtEl>
                                          <p:spTgt spid="23"/>
                                        </p:tgtEl>
                                      </p:cBhvr>
                                    </p:animEffect>
                                  </p:childTnLst>
                                </p:cTn>
                              </p:par>
                            </p:childTnLst>
                          </p:cTn>
                        </p:par>
                        <p:par>
                          <p:cTn id="76" fill="hold">
                            <p:stCondLst>
                              <p:cond delay="1500"/>
                            </p:stCondLst>
                            <p:childTnLst>
                              <p:par>
                                <p:cTn id="77" presetID="10" presetClass="entr" presetSubtype="0" fill="hold" grpId="0" nodeType="after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500"/>
                                        <p:tgtEl>
                                          <p:spTgt spid="25"/>
                                        </p:tgtEl>
                                      </p:cBhvr>
                                    </p:animEffect>
                                  </p:childTnLst>
                                </p:cTn>
                              </p:par>
                            </p:childTnLst>
                          </p:cTn>
                        </p:par>
                        <p:par>
                          <p:cTn id="80" fill="hold">
                            <p:stCondLst>
                              <p:cond delay="2000"/>
                            </p:stCondLst>
                            <p:childTnLst>
                              <p:par>
                                <p:cTn id="81" presetID="10" presetClass="entr" presetSubtype="0" fill="hold" grpId="0" nodeType="afterEffect">
                                  <p:stCondLst>
                                    <p:cond delay="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childTnLst>
                          </p:cTn>
                        </p:par>
                        <p:par>
                          <p:cTn id="84" fill="hold">
                            <p:stCondLst>
                              <p:cond delay="2500"/>
                            </p:stCondLst>
                            <p:childTnLst>
                              <p:par>
                                <p:cTn id="85" presetID="10" presetClass="entr" presetSubtype="0" fill="hold" grpId="0" nodeType="after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500"/>
                                        <p:tgtEl>
                                          <p:spTgt spid="20"/>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exit" presetSubtype="0" fill="hold" grpId="1" nodeType="clickEffect">
                                  <p:stCondLst>
                                    <p:cond delay="0"/>
                                  </p:stCondLst>
                                  <p:childTnLst>
                                    <p:set>
                                      <p:cBhvr>
                                        <p:cTn id="91" dur="1" fill="hold">
                                          <p:stCondLst>
                                            <p:cond delay="0"/>
                                          </p:stCondLst>
                                        </p:cTn>
                                        <p:tgtEl>
                                          <p:spTgt spid="21"/>
                                        </p:tgtEl>
                                        <p:attrNameLst>
                                          <p:attrName>style.visibility</p:attrName>
                                        </p:attrNameLst>
                                      </p:cBhvr>
                                      <p:to>
                                        <p:strVal val="hidden"/>
                                      </p:to>
                                    </p:set>
                                  </p:childTnLst>
                                </p:cTn>
                              </p:par>
                              <p:par>
                                <p:cTn id="92" presetID="1" presetClass="exit" presetSubtype="0" fill="hold" nodeType="withEffect">
                                  <p:stCondLst>
                                    <p:cond delay="0"/>
                                  </p:stCondLst>
                                  <p:childTnLst>
                                    <p:set>
                                      <p:cBhvr>
                                        <p:cTn id="93" dur="1" fill="hold">
                                          <p:stCondLst>
                                            <p:cond delay="0"/>
                                          </p:stCondLst>
                                        </p:cTn>
                                        <p:tgtEl>
                                          <p:spTgt spid="2050"/>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42" presetClass="path" presetSubtype="0" accel="50000" decel="50000" fill="hold" grpId="0" nodeType="clickEffect">
                                  <p:stCondLst>
                                    <p:cond delay="0"/>
                                  </p:stCondLst>
                                  <p:childTnLst>
                                    <p:animMotion origin="layout" path="M 1.38778E-17 -4.44444E-6 L 1.38778E-17 0.21667 " pathEditMode="relative" rAng="0" ptsTypes="AA">
                                      <p:cBhvr>
                                        <p:cTn id="97" dur="2000" fill="hold"/>
                                        <p:tgtEl>
                                          <p:spTgt spid="6"/>
                                        </p:tgtEl>
                                        <p:attrNameLst>
                                          <p:attrName>ppt_x</p:attrName>
                                          <p:attrName>ppt_y</p:attrName>
                                        </p:attrNameLst>
                                      </p:cBhvr>
                                      <p:rCtr x="0" y="108"/>
                                    </p:animMotion>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26"/>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27"/>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28"/>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29"/>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30"/>
                                        </p:tgtEl>
                                        <p:attrNameLst>
                                          <p:attrName>style.visibility</p:attrName>
                                        </p:attrNameLst>
                                      </p:cBhvr>
                                      <p:to>
                                        <p:strVal val="visible"/>
                                      </p:to>
                                    </p:set>
                                  </p:childTnLst>
                                </p:cTn>
                              </p:par>
                              <p:par>
                                <p:cTn id="110" presetID="1" presetClass="entr" presetSubtype="0" fill="hold" grpId="0" nodeType="withEffect">
                                  <p:stCondLst>
                                    <p:cond delay="0"/>
                                  </p:stCondLst>
                                  <p:childTnLst>
                                    <p:set>
                                      <p:cBhvr>
                                        <p:cTn id="111" dur="1" fill="hold">
                                          <p:stCondLst>
                                            <p:cond delay="0"/>
                                          </p:stCondLst>
                                        </p:cTn>
                                        <p:tgtEl>
                                          <p:spTgt spid="31"/>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32"/>
                                        </p:tgtEl>
                                        <p:attrNameLst>
                                          <p:attrName>style.visibility</p:attrName>
                                        </p:attrNameLst>
                                      </p:cBhvr>
                                      <p:to>
                                        <p:strVal val="visible"/>
                                      </p:to>
                                    </p:set>
                                  </p:childTnLst>
                                </p:cTn>
                              </p:par>
                              <p:par>
                                <p:cTn id="114" presetID="1" presetClass="entr" presetSubtype="0" fill="hold" grpId="0" nodeType="withEffect">
                                  <p:stCondLst>
                                    <p:cond delay="0"/>
                                  </p:stCondLst>
                                  <p:childTnLst>
                                    <p:set>
                                      <p:cBhvr>
                                        <p:cTn id="115" dur="1" fill="hold">
                                          <p:stCondLst>
                                            <p:cond delay="0"/>
                                          </p:stCondLst>
                                        </p:cTn>
                                        <p:tgtEl>
                                          <p:spTgt spid="33"/>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34"/>
                                        </p:tgtEl>
                                        <p:attrNameLst>
                                          <p:attrName>style.visibility</p:attrName>
                                        </p:attrNameLst>
                                      </p:cBhvr>
                                      <p:to>
                                        <p:strVal val="visible"/>
                                      </p:to>
                                    </p:set>
                                  </p:childTnLst>
                                </p:cTn>
                              </p:par>
                              <p:par>
                                <p:cTn id="118" presetID="1" presetClass="entr" presetSubtype="0" fill="hold" nodeType="withEffect">
                                  <p:stCondLst>
                                    <p:cond delay="0"/>
                                  </p:stCondLst>
                                  <p:childTnLst>
                                    <p:set>
                                      <p:cBhvr>
                                        <p:cTn id="119" dur="1" fill="hold">
                                          <p:stCondLst>
                                            <p:cond delay="0"/>
                                          </p:stCondLst>
                                        </p:cTn>
                                        <p:tgtEl>
                                          <p:spTgt spid="35"/>
                                        </p:tgtEl>
                                        <p:attrNameLst>
                                          <p:attrName>style.visibility</p:attrName>
                                        </p:attrNameLst>
                                      </p:cBhvr>
                                      <p:to>
                                        <p:strVal val="visible"/>
                                      </p:to>
                                    </p:set>
                                  </p:childTnLst>
                                </p:cTn>
                              </p:par>
                              <p:par>
                                <p:cTn id="120" presetID="1" presetClass="entr" presetSubtype="0" fill="hold" nodeType="withEffect">
                                  <p:stCondLst>
                                    <p:cond delay="0"/>
                                  </p:stCondLst>
                                  <p:childTnLst>
                                    <p:set>
                                      <p:cBhvr>
                                        <p:cTn id="121" dur="1" fill="hold">
                                          <p:stCondLst>
                                            <p:cond delay="0"/>
                                          </p:stCondLst>
                                        </p:cTn>
                                        <p:tgtEl>
                                          <p:spTgt spid="36"/>
                                        </p:tgtEl>
                                        <p:attrNameLst>
                                          <p:attrName>style.visibility</p:attrName>
                                        </p:attrNameLst>
                                      </p:cBhvr>
                                      <p:to>
                                        <p:strVal val="visible"/>
                                      </p:to>
                                    </p:set>
                                  </p:childTnLst>
                                </p:cTn>
                              </p:par>
                              <p:par>
                                <p:cTn id="122" presetID="1" presetClass="entr" presetSubtype="0" fill="hold" nodeType="withEffect">
                                  <p:stCondLst>
                                    <p:cond delay="0"/>
                                  </p:stCondLst>
                                  <p:childTnLst>
                                    <p:set>
                                      <p:cBhvr>
                                        <p:cTn id="123" dur="1" fill="hold">
                                          <p:stCondLst>
                                            <p:cond delay="0"/>
                                          </p:stCondLst>
                                        </p:cTn>
                                        <p:tgtEl>
                                          <p:spTgt spid="37"/>
                                        </p:tgtEl>
                                        <p:attrNameLst>
                                          <p:attrName>style.visibility</p:attrName>
                                        </p:attrNameLst>
                                      </p:cBhvr>
                                      <p:to>
                                        <p:strVal val="visible"/>
                                      </p:to>
                                    </p:set>
                                  </p:childTnLst>
                                </p:cTn>
                              </p:par>
                              <p:par>
                                <p:cTn id="124" presetID="1" presetClass="entr" presetSubtype="0" fill="hold" nodeType="withEffect">
                                  <p:stCondLst>
                                    <p:cond delay="0"/>
                                  </p:stCondLst>
                                  <p:childTnLst>
                                    <p:set>
                                      <p:cBhvr>
                                        <p:cTn id="125" dur="1" fill="hold">
                                          <p:stCondLst>
                                            <p:cond delay="0"/>
                                          </p:stCondLst>
                                        </p:cTn>
                                        <p:tgtEl>
                                          <p:spTgt spid="38"/>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39"/>
                                        </p:tgtEl>
                                        <p:attrNameLst>
                                          <p:attrName>style.visibility</p:attrName>
                                        </p:attrNameLst>
                                      </p:cBhvr>
                                      <p:to>
                                        <p:strVal val="visible"/>
                                      </p:to>
                                    </p:set>
                                  </p:childTnLst>
                                </p:cTn>
                              </p:par>
                              <p:par>
                                <p:cTn id="128" presetID="1" presetClass="entr" presetSubtype="0" fill="hold" nodeType="withEffect">
                                  <p:stCondLst>
                                    <p:cond delay="0"/>
                                  </p:stCondLst>
                                  <p:childTnLst>
                                    <p:set>
                                      <p:cBhvr>
                                        <p:cTn id="129" dur="1" fill="hold">
                                          <p:stCondLst>
                                            <p:cond delay="0"/>
                                          </p:stCondLst>
                                        </p:cTn>
                                        <p:tgtEl>
                                          <p:spTgt spid="40"/>
                                        </p:tgtEl>
                                        <p:attrNameLst>
                                          <p:attrName>style.visibility</p:attrName>
                                        </p:attrNameLst>
                                      </p:cBhvr>
                                      <p:to>
                                        <p:strVal val="visible"/>
                                      </p:to>
                                    </p:set>
                                  </p:childTnLst>
                                </p:cTn>
                              </p:par>
                              <p:par>
                                <p:cTn id="130" presetID="1" presetClass="entr" presetSubtype="0" fill="hold" nodeType="withEffect">
                                  <p:stCondLst>
                                    <p:cond delay="0"/>
                                  </p:stCondLst>
                                  <p:childTnLst>
                                    <p:set>
                                      <p:cBhvr>
                                        <p:cTn id="131" dur="1" fill="hold">
                                          <p:stCondLst>
                                            <p:cond delay="0"/>
                                          </p:stCondLst>
                                        </p:cTn>
                                        <p:tgtEl>
                                          <p:spTgt spid="41"/>
                                        </p:tgtEl>
                                        <p:attrNameLst>
                                          <p:attrName>style.visibility</p:attrName>
                                        </p:attrNameLst>
                                      </p:cBhvr>
                                      <p:to>
                                        <p:strVal val="visible"/>
                                      </p:to>
                                    </p:set>
                                  </p:childTnLst>
                                </p:cTn>
                              </p:par>
                              <p:par>
                                <p:cTn id="132" presetID="1" presetClass="entr" presetSubtype="0" fill="hold" nodeType="withEffect">
                                  <p:stCondLst>
                                    <p:cond delay="0"/>
                                  </p:stCondLst>
                                  <p:childTnLst>
                                    <p:set>
                                      <p:cBhvr>
                                        <p:cTn id="133" dur="1" fill="hold">
                                          <p:stCondLst>
                                            <p:cond delay="0"/>
                                          </p:stCondLst>
                                        </p:cTn>
                                        <p:tgtEl>
                                          <p:spTgt spid="42"/>
                                        </p:tgtEl>
                                        <p:attrNameLst>
                                          <p:attrName>style.visibility</p:attrName>
                                        </p:attrNameLst>
                                      </p:cBhvr>
                                      <p:to>
                                        <p:strVal val="visible"/>
                                      </p:to>
                                    </p:set>
                                  </p:childTnLst>
                                </p:cTn>
                              </p:par>
                              <p:par>
                                <p:cTn id="134" presetID="1" presetClass="entr" presetSubtype="0" fill="hold" nodeType="withEffect">
                                  <p:stCondLst>
                                    <p:cond delay="0"/>
                                  </p:stCondLst>
                                  <p:childTnLst>
                                    <p:set>
                                      <p:cBhvr>
                                        <p:cTn id="135" dur="1" fill="hold">
                                          <p:stCondLst>
                                            <p:cond delay="0"/>
                                          </p:stCondLst>
                                        </p:cTn>
                                        <p:tgtEl>
                                          <p:spTgt spid="43"/>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44"/>
                                        </p:tgtEl>
                                        <p:attrNameLst>
                                          <p:attrName>style.visibility</p:attrName>
                                        </p:attrNameLst>
                                      </p:cBhvr>
                                      <p:to>
                                        <p:strVal val="visible"/>
                                      </p:to>
                                    </p:set>
                                  </p:childTnLst>
                                </p:cTn>
                              </p:par>
                              <p:par>
                                <p:cTn id="138" presetID="1" presetClass="entr" presetSubtype="0" fill="hold" nodeType="withEffect">
                                  <p:stCondLst>
                                    <p:cond delay="0"/>
                                  </p:stCondLst>
                                  <p:childTnLst>
                                    <p:set>
                                      <p:cBhvr>
                                        <p:cTn id="139" dur="1" fill="hold">
                                          <p:stCondLst>
                                            <p:cond delay="0"/>
                                          </p:stCondLst>
                                        </p:cTn>
                                        <p:tgtEl>
                                          <p:spTgt spid="45"/>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presetID="1" presetClass="emph" presetSubtype="2" fill="hold" nodeType="clickEffect">
                                  <p:stCondLst>
                                    <p:cond delay="0"/>
                                  </p:stCondLst>
                                  <p:childTnLst>
                                    <p:animClr clrSpc="rgb" dir="cw">
                                      <p:cBhvr>
                                        <p:cTn id="143" dur="500" fill="hold"/>
                                        <p:tgtEl>
                                          <p:spTgt spid="27"/>
                                        </p:tgtEl>
                                        <p:attrNameLst>
                                          <p:attrName>fillcolor</p:attrName>
                                        </p:attrNameLst>
                                      </p:cBhvr>
                                      <p:to>
                                        <a:srgbClr val="A6F41A"/>
                                      </p:to>
                                    </p:animClr>
                                    <p:set>
                                      <p:cBhvr>
                                        <p:cTn id="144" dur="500" fill="hold"/>
                                        <p:tgtEl>
                                          <p:spTgt spid="27"/>
                                        </p:tgtEl>
                                        <p:attrNameLst>
                                          <p:attrName>fill.type</p:attrName>
                                        </p:attrNameLst>
                                      </p:cBhvr>
                                      <p:to>
                                        <p:strVal val="solid"/>
                                      </p:to>
                                    </p:set>
                                    <p:set>
                                      <p:cBhvr>
                                        <p:cTn id="145" dur="500" fill="hold"/>
                                        <p:tgtEl>
                                          <p:spTgt spid="27"/>
                                        </p:tgtEl>
                                        <p:attrNameLst>
                                          <p:attrName>fill.on</p:attrName>
                                        </p:attrNameLst>
                                      </p:cBhvr>
                                      <p:to>
                                        <p:strVal val="true"/>
                                      </p:to>
                                    </p:set>
                                  </p:childTnLst>
                                </p:cTn>
                              </p:par>
                              <p:par>
                                <p:cTn id="146" presetID="1" presetClass="emph" presetSubtype="2" fill="hold" nodeType="withEffect">
                                  <p:stCondLst>
                                    <p:cond delay="0"/>
                                  </p:stCondLst>
                                  <p:childTnLst>
                                    <p:animClr clrSpc="rgb" dir="cw">
                                      <p:cBhvr>
                                        <p:cTn id="147" dur="500" fill="hold"/>
                                        <p:tgtEl>
                                          <p:spTgt spid="44"/>
                                        </p:tgtEl>
                                        <p:attrNameLst>
                                          <p:attrName>fillcolor</p:attrName>
                                        </p:attrNameLst>
                                      </p:cBhvr>
                                      <p:to>
                                        <a:srgbClr val="A6F41A"/>
                                      </p:to>
                                    </p:animClr>
                                    <p:set>
                                      <p:cBhvr>
                                        <p:cTn id="148" dur="500" fill="hold"/>
                                        <p:tgtEl>
                                          <p:spTgt spid="44"/>
                                        </p:tgtEl>
                                        <p:attrNameLst>
                                          <p:attrName>fill.type</p:attrName>
                                        </p:attrNameLst>
                                      </p:cBhvr>
                                      <p:to>
                                        <p:strVal val="solid"/>
                                      </p:to>
                                    </p:set>
                                    <p:set>
                                      <p:cBhvr>
                                        <p:cTn id="149" dur="500" fill="hold"/>
                                        <p:tgtEl>
                                          <p:spTgt spid="44"/>
                                        </p:tgtEl>
                                        <p:attrNameLst>
                                          <p:attrName>fill.on</p:attrName>
                                        </p:attrNameLst>
                                      </p:cBhvr>
                                      <p:to>
                                        <p:strVal val="true"/>
                                      </p:to>
                                    </p:set>
                                  </p:childTnLst>
                                </p:cTn>
                              </p:par>
                              <p:par>
                                <p:cTn id="150" presetID="1" presetClass="emph" presetSubtype="2" fill="hold" nodeType="withEffect">
                                  <p:stCondLst>
                                    <p:cond delay="0"/>
                                  </p:stCondLst>
                                  <p:childTnLst>
                                    <p:animClr clrSpc="rgb" dir="cw">
                                      <p:cBhvr>
                                        <p:cTn id="151" dur="500" fill="hold"/>
                                        <p:tgtEl>
                                          <p:spTgt spid="28"/>
                                        </p:tgtEl>
                                        <p:attrNameLst>
                                          <p:attrName>fillcolor</p:attrName>
                                        </p:attrNameLst>
                                      </p:cBhvr>
                                      <p:to>
                                        <a:srgbClr val="A6F41A"/>
                                      </p:to>
                                    </p:animClr>
                                    <p:set>
                                      <p:cBhvr>
                                        <p:cTn id="152" dur="500" fill="hold"/>
                                        <p:tgtEl>
                                          <p:spTgt spid="28"/>
                                        </p:tgtEl>
                                        <p:attrNameLst>
                                          <p:attrName>fill.type</p:attrName>
                                        </p:attrNameLst>
                                      </p:cBhvr>
                                      <p:to>
                                        <p:strVal val="solid"/>
                                      </p:to>
                                    </p:set>
                                    <p:set>
                                      <p:cBhvr>
                                        <p:cTn id="153" dur="500" fill="hold"/>
                                        <p:tgtEl>
                                          <p:spTgt spid="28"/>
                                        </p:tgtEl>
                                        <p:attrNameLst>
                                          <p:attrName>fill.on</p:attrName>
                                        </p:attrNameLst>
                                      </p:cBhvr>
                                      <p:to>
                                        <p:strVal val="true"/>
                                      </p:to>
                                    </p:set>
                                  </p:childTnLst>
                                </p:cTn>
                              </p:par>
                              <p:par>
                                <p:cTn id="154" presetID="1" presetClass="emph" presetSubtype="2" fill="hold" nodeType="withEffect">
                                  <p:stCondLst>
                                    <p:cond delay="0"/>
                                  </p:stCondLst>
                                  <p:childTnLst>
                                    <p:animClr clrSpc="rgb" dir="cw">
                                      <p:cBhvr>
                                        <p:cTn id="155" dur="500" fill="hold"/>
                                        <p:tgtEl>
                                          <p:spTgt spid="31"/>
                                        </p:tgtEl>
                                        <p:attrNameLst>
                                          <p:attrName>fillcolor</p:attrName>
                                        </p:attrNameLst>
                                      </p:cBhvr>
                                      <p:to>
                                        <a:srgbClr val="A6F41A"/>
                                      </p:to>
                                    </p:animClr>
                                    <p:set>
                                      <p:cBhvr>
                                        <p:cTn id="156" dur="500" fill="hold"/>
                                        <p:tgtEl>
                                          <p:spTgt spid="31"/>
                                        </p:tgtEl>
                                        <p:attrNameLst>
                                          <p:attrName>fill.type</p:attrName>
                                        </p:attrNameLst>
                                      </p:cBhvr>
                                      <p:to>
                                        <p:strVal val="solid"/>
                                      </p:to>
                                    </p:set>
                                    <p:set>
                                      <p:cBhvr>
                                        <p:cTn id="157" dur="500" fill="hold"/>
                                        <p:tgtEl>
                                          <p:spTgt spid="31"/>
                                        </p:tgtEl>
                                        <p:attrNameLst>
                                          <p:attrName>fill.on</p:attrName>
                                        </p:attrNameLst>
                                      </p:cBhvr>
                                      <p:to>
                                        <p:strVal val="true"/>
                                      </p:to>
                                    </p:set>
                                  </p:childTnLst>
                                </p:cTn>
                              </p:par>
                              <p:par>
                                <p:cTn id="158" presetID="1" presetClass="emph" presetSubtype="2" fill="hold" nodeType="withEffect">
                                  <p:stCondLst>
                                    <p:cond delay="0"/>
                                  </p:stCondLst>
                                  <p:childTnLst>
                                    <p:animClr clrSpc="rgb" dir="cw">
                                      <p:cBhvr>
                                        <p:cTn id="159" dur="500" fill="hold"/>
                                        <p:tgtEl>
                                          <p:spTgt spid="30"/>
                                        </p:tgtEl>
                                        <p:attrNameLst>
                                          <p:attrName>fillcolor</p:attrName>
                                        </p:attrNameLst>
                                      </p:cBhvr>
                                      <p:to>
                                        <a:srgbClr val="A6F41A"/>
                                      </p:to>
                                    </p:animClr>
                                    <p:set>
                                      <p:cBhvr>
                                        <p:cTn id="160" dur="500" fill="hold"/>
                                        <p:tgtEl>
                                          <p:spTgt spid="30"/>
                                        </p:tgtEl>
                                        <p:attrNameLst>
                                          <p:attrName>fill.type</p:attrName>
                                        </p:attrNameLst>
                                      </p:cBhvr>
                                      <p:to>
                                        <p:strVal val="solid"/>
                                      </p:to>
                                    </p:set>
                                    <p:set>
                                      <p:cBhvr>
                                        <p:cTn id="161" dur="500" fill="hold"/>
                                        <p:tgtEl>
                                          <p:spTgt spid="30"/>
                                        </p:tgtEl>
                                        <p:attrNameLst>
                                          <p:attrName>fill.on</p:attrName>
                                        </p:attrNameLst>
                                      </p:cBhvr>
                                      <p:to>
                                        <p:strVal val="true"/>
                                      </p:to>
                                    </p:set>
                                  </p:childTnLst>
                                </p:cTn>
                              </p:par>
                            </p:childTnLst>
                          </p:cTn>
                        </p:par>
                      </p:childTnLst>
                    </p:cTn>
                  </p:par>
                  <p:par>
                    <p:cTn id="162" fill="hold">
                      <p:stCondLst>
                        <p:cond delay="indefinite"/>
                      </p:stCondLst>
                      <p:childTnLst>
                        <p:par>
                          <p:cTn id="163" fill="hold">
                            <p:stCondLst>
                              <p:cond delay="0"/>
                            </p:stCondLst>
                            <p:childTnLst>
                              <p:par>
                                <p:cTn id="164" presetID="7" presetClass="emph" presetSubtype="2" fill="hold" nodeType="clickEffect">
                                  <p:stCondLst>
                                    <p:cond delay="0"/>
                                  </p:stCondLst>
                                  <p:childTnLst>
                                    <p:animClr clrSpc="rgb" dir="cw">
                                      <p:cBhvr>
                                        <p:cTn id="165" dur="500" fill="hold"/>
                                        <p:tgtEl>
                                          <p:spTgt spid="32"/>
                                        </p:tgtEl>
                                        <p:attrNameLst>
                                          <p:attrName>stroke.color</p:attrName>
                                        </p:attrNameLst>
                                      </p:cBhvr>
                                      <p:to>
                                        <a:srgbClr val="FF0F0F"/>
                                      </p:to>
                                    </p:animClr>
                                    <p:set>
                                      <p:cBhvr>
                                        <p:cTn id="166" dur="500" fill="hold"/>
                                        <p:tgtEl>
                                          <p:spTgt spid="32"/>
                                        </p:tgtEl>
                                        <p:attrNameLst>
                                          <p:attrName>stroke.on</p:attrName>
                                        </p:attrNameLst>
                                      </p:cBhvr>
                                      <p:to>
                                        <p:strVal val="true"/>
                                      </p:to>
                                    </p:set>
                                  </p:childTnLst>
                                </p:cTn>
                              </p:par>
                              <p:par>
                                <p:cTn id="167" presetID="7" presetClass="emph" presetSubtype="2" fill="hold" nodeType="withEffect">
                                  <p:stCondLst>
                                    <p:cond delay="0"/>
                                  </p:stCondLst>
                                  <p:childTnLst>
                                    <p:animClr clrSpc="rgb" dir="cw">
                                      <p:cBhvr>
                                        <p:cTn id="168" dur="500" fill="hold"/>
                                        <p:tgtEl>
                                          <p:spTgt spid="28"/>
                                        </p:tgtEl>
                                        <p:attrNameLst>
                                          <p:attrName>stroke.color</p:attrName>
                                        </p:attrNameLst>
                                      </p:cBhvr>
                                      <p:to>
                                        <a:srgbClr val="FF0F0F"/>
                                      </p:to>
                                    </p:animClr>
                                    <p:set>
                                      <p:cBhvr>
                                        <p:cTn id="169" dur="500" fill="hold"/>
                                        <p:tgtEl>
                                          <p:spTgt spid="28"/>
                                        </p:tgtEl>
                                        <p:attrNameLst>
                                          <p:attrName>stroke.on</p:attrName>
                                        </p:attrNameLst>
                                      </p:cBhvr>
                                      <p:to>
                                        <p:strVal val="true"/>
                                      </p:to>
                                    </p:set>
                                  </p:childTnLst>
                                </p:cTn>
                              </p:par>
                              <p:par>
                                <p:cTn id="170" presetID="7" presetClass="emph" presetSubtype="2" fill="hold" nodeType="withEffect">
                                  <p:stCondLst>
                                    <p:cond delay="0"/>
                                  </p:stCondLst>
                                  <p:childTnLst>
                                    <p:animClr clrSpc="rgb" dir="cw">
                                      <p:cBhvr>
                                        <p:cTn id="171" dur="500" fill="hold"/>
                                        <p:tgtEl>
                                          <p:spTgt spid="31"/>
                                        </p:tgtEl>
                                        <p:attrNameLst>
                                          <p:attrName>stroke.color</p:attrName>
                                        </p:attrNameLst>
                                      </p:cBhvr>
                                      <p:to>
                                        <a:srgbClr val="FF0F0F"/>
                                      </p:to>
                                    </p:animClr>
                                    <p:set>
                                      <p:cBhvr>
                                        <p:cTn id="172" dur="500" fill="hold"/>
                                        <p:tgtEl>
                                          <p:spTgt spid="31"/>
                                        </p:tgtEl>
                                        <p:attrNameLst>
                                          <p:attrName>stroke.on</p:attrName>
                                        </p:attrNameLst>
                                      </p:cBhvr>
                                      <p:to>
                                        <p:strVal val="true"/>
                                      </p:to>
                                    </p:set>
                                  </p:childTnLst>
                                </p:cTn>
                              </p:par>
                              <p:par>
                                <p:cTn id="173" presetID="7" presetClass="emph" presetSubtype="2" fill="hold" nodeType="withEffect">
                                  <p:stCondLst>
                                    <p:cond delay="0"/>
                                  </p:stCondLst>
                                  <p:childTnLst>
                                    <p:animClr clrSpc="rgb" dir="cw">
                                      <p:cBhvr>
                                        <p:cTn id="174" dur="500" fill="hold"/>
                                        <p:tgtEl>
                                          <p:spTgt spid="33"/>
                                        </p:tgtEl>
                                        <p:attrNameLst>
                                          <p:attrName>stroke.color</p:attrName>
                                        </p:attrNameLst>
                                      </p:cBhvr>
                                      <p:to>
                                        <a:srgbClr val="FF0F0F"/>
                                      </p:to>
                                    </p:animClr>
                                    <p:set>
                                      <p:cBhvr>
                                        <p:cTn id="175" dur="500" fill="hold"/>
                                        <p:tgtEl>
                                          <p:spTgt spid="33"/>
                                        </p:tgtEl>
                                        <p:attrNameLst>
                                          <p:attrName>stroke.on</p:attrName>
                                        </p:attrNameLst>
                                      </p:cBhvr>
                                      <p:to>
                                        <p:strVal val="true"/>
                                      </p:to>
                                    </p:set>
                                  </p:childTnLst>
                                </p:cTn>
                              </p:par>
                            </p:childTnLst>
                          </p:cTn>
                        </p:par>
                      </p:childTnLst>
                    </p:cTn>
                  </p:par>
                  <p:par>
                    <p:cTn id="176" fill="hold">
                      <p:stCondLst>
                        <p:cond delay="indefinite"/>
                      </p:stCondLst>
                      <p:childTnLst>
                        <p:par>
                          <p:cTn id="177" fill="hold">
                            <p:stCondLst>
                              <p:cond delay="0"/>
                            </p:stCondLst>
                            <p:childTnLst>
                              <p:par>
                                <p:cTn id="178" presetID="26" presetClass="emph" presetSubtype="0" fill="hold" grpId="1" nodeType="clickEffect">
                                  <p:stCondLst>
                                    <p:cond delay="0"/>
                                  </p:stCondLst>
                                  <p:childTnLst>
                                    <p:animEffect transition="out" filter="fade">
                                      <p:cBhvr>
                                        <p:cTn id="179" dur="500" tmFilter="0, 0; .2, .5; .8, .5; 1, 0"/>
                                        <p:tgtEl>
                                          <p:spTgt spid="29"/>
                                        </p:tgtEl>
                                      </p:cBhvr>
                                    </p:animEffect>
                                    <p:animScale>
                                      <p:cBhvr>
                                        <p:cTn id="180" dur="250" autoRev="1" fill="hold"/>
                                        <p:tgtEl>
                                          <p:spTgt spid="29"/>
                                        </p:tgtEl>
                                      </p:cBhvr>
                                      <p:by x="105000" y="105000"/>
                                    </p:animScale>
                                  </p:childTnLst>
                                </p:cTn>
                              </p:par>
                              <p:par>
                                <p:cTn id="181" presetID="26" presetClass="emph" presetSubtype="0" fill="hold" grpId="1" nodeType="withEffect">
                                  <p:stCondLst>
                                    <p:cond delay="0"/>
                                  </p:stCondLst>
                                  <p:childTnLst>
                                    <p:animEffect transition="out" filter="fade">
                                      <p:cBhvr>
                                        <p:cTn id="182" dur="500" tmFilter="0, 0; .2, .5; .8, .5; 1, 0"/>
                                        <p:tgtEl>
                                          <p:spTgt spid="32"/>
                                        </p:tgtEl>
                                      </p:cBhvr>
                                    </p:animEffect>
                                    <p:animScale>
                                      <p:cBhvr>
                                        <p:cTn id="183" dur="250" autoRev="1" fill="hold"/>
                                        <p:tgtEl>
                                          <p:spTgt spid="32"/>
                                        </p:tgtEl>
                                      </p:cBhvr>
                                      <p:by x="105000" y="105000"/>
                                    </p:animScale>
                                  </p:childTnLst>
                                </p:cTn>
                              </p:par>
                              <p:par>
                                <p:cTn id="184" presetID="26" presetClass="emph" presetSubtype="0" fill="hold" grpId="1" nodeType="withEffect">
                                  <p:stCondLst>
                                    <p:cond delay="0"/>
                                  </p:stCondLst>
                                  <p:childTnLst>
                                    <p:animEffect transition="out" filter="fade">
                                      <p:cBhvr>
                                        <p:cTn id="185" dur="500" tmFilter="0, 0; .2, .5; .8, .5; 1, 0"/>
                                        <p:tgtEl>
                                          <p:spTgt spid="33"/>
                                        </p:tgtEl>
                                      </p:cBhvr>
                                    </p:animEffect>
                                    <p:animScale>
                                      <p:cBhvr>
                                        <p:cTn id="186" dur="250" autoRev="1" fill="hold"/>
                                        <p:tgtEl>
                                          <p:spTgt spid="33"/>
                                        </p:tgtEl>
                                      </p:cBhvr>
                                      <p:by x="105000" y="105000"/>
                                    </p:animScale>
                                  </p:childTnLst>
                                </p:cTn>
                              </p:par>
                            </p:childTnLst>
                          </p:cTn>
                        </p:par>
                      </p:childTnLst>
                    </p:cTn>
                  </p:par>
                  <p:par>
                    <p:cTn id="187" fill="hold">
                      <p:stCondLst>
                        <p:cond delay="indefinite"/>
                      </p:stCondLst>
                      <p:childTnLst>
                        <p:par>
                          <p:cTn id="188" fill="hold">
                            <p:stCondLst>
                              <p:cond delay="0"/>
                            </p:stCondLst>
                            <p:childTnLst>
                              <p:par>
                                <p:cTn id="189" presetID="1" presetClass="exit" presetSubtype="0" fill="hold" grpId="2" nodeType="clickEffect">
                                  <p:stCondLst>
                                    <p:cond delay="0"/>
                                  </p:stCondLst>
                                  <p:childTnLst>
                                    <p:set>
                                      <p:cBhvr>
                                        <p:cTn id="190" dur="1" fill="hold">
                                          <p:stCondLst>
                                            <p:cond delay="0"/>
                                          </p:stCondLst>
                                        </p:cTn>
                                        <p:tgtEl>
                                          <p:spTgt spid="10"/>
                                        </p:tgtEl>
                                        <p:attrNameLst>
                                          <p:attrName>style.visibility</p:attrName>
                                        </p:attrNameLst>
                                      </p:cBhvr>
                                      <p:to>
                                        <p:strVal val="hidden"/>
                                      </p:to>
                                    </p:set>
                                  </p:childTnLst>
                                </p:cTn>
                              </p:par>
                              <p:par>
                                <p:cTn id="191" presetID="1" presetClass="exit" presetSubtype="0" fill="hold" nodeType="withEffect">
                                  <p:stCondLst>
                                    <p:cond delay="0"/>
                                  </p:stCondLst>
                                  <p:childTnLst>
                                    <p:set>
                                      <p:cBhvr>
                                        <p:cTn id="192" dur="1" fill="hold">
                                          <p:stCondLst>
                                            <p:cond delay="0"/>
                                          </p:stCondLst>
                                        </p:cTn>
                                        <p:tgtEl>
                                          <p:spTgt spid="18"/>
                                        </p:tgtEl>
                                        <p:attrNameLst>
                                          <p:attrName>style.visibility</p:attrName>
                                        </p:attrNameLst>
                                      </p:cBhvr>
                                      <p:to>
                                        <p:strVal val="hidden"/>
                                      </p:to>
                                    </p:set>
                                  </p:childTnLst>
                                </p:cTn>
                              </p:par>
                            </p:childTnLst>
                          </p:cTn>
                        </p:par>
                      </p:childTnLst>
                    </p:cTn>
                  </p:par>
                  <p:par>
                    <p:cTn id="193" fill="hold">
                      <p:stCondLst>
                        <p:cond delay="indefinite"/>
                      </p:stCondLst>
                      <p:childTnLst>
                        <p:par>
                          <p:cTn id="194" fill="hold">
                            <p:stCondLst>
                              <p:cond delay="0"/>
                            </p:stCondLst>
                            <p:childTnLst>
                              <p:par>
                                <p:cTn id="195" presetID="1" presetClass="entr" presetSubtype="0" fill="hold" grpId="0" nodeType="clickEffect">
                                  <p:stCondLst>
                                    <p:cond delay="0"/>
                                  </p:stCondLst>
                                  <p:childTnLst>
                                    <p:set>
                                      <p:cBhvr>
                                        <p:cTn id="196" dur="1" fill="hold">
                                          <p:stCondLst>
                                            <p:cond delay="0"/>
                                          </p:stCondLst>
                                        </p:cTn>
                                        <p:tgtEl>
                                          <p:spTgt spid="46"/>
                                        </p:tgtEl>
                                        <p:attrNameLst>
                                          <p:attrName>style.visibility</p:attrName>
                                        </p:attrNameLst>
                                      </p:cBhvr>
                                      <p:to>
                                        <p:strVal val="visible"/>
                                      </p:to>
                                    </p:set>
                                  </p:childTnLst>
                                </p:cTn>
                              </p:par>
                              <p:par>
                                <p:cTn id="197" presetID="1" presetClass="entr" presetSubtype="0" fill="hold" nodeType="withEffect">
                                  <p:stCondLst>
                                    <p:cond delay="0"/>
                                  </p:stCondLst>
                                  <p:childTnLst>
                                    <p:set>
                                      <p:cBhvr>
                                        <p:cTn id="198" dur="1" fill="hold">
                                          <p:stCondLst>
                                            <p:cond delay="0"/>
                                          </p:stCondLst>
                                        </p:cTn>
                                        <p:tgtEl>
                                          <p:spTgt spid="47"/>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nodeType="clickEffect">
                                  <p:stCondLst>
                                    <p:cond delay="0"/>
                                  </p:stCondLst>
                                  <p:childTnLst>
                                    <p:set>
                                      <p:cBhvr>
                                        <p:cTn id="202" dur="1" fill="hold">
                                          <p:stCondLst>
                                            <p:cond delay="0"/>
                                          </p:stCondLst>
                                        </p:cTn>
                                        <p:tgtEl>
                                          <p:spTgt spid="51"/>
                                        </p:tgtEl>
                                        <p:attrNameLst>
                                          <p:attrName>style.visibility</p:attrName>
                                        </p:attrNameLst>
                                      </p:cBhvr>
                                      <p:to>
                                        <p:strVal val="visible"/>
                                      </p:to>
                                    </p:set>
                                  </p:childTnLst>
                                </p:cTn>
                              </p:par>
                              <p:par>
                                <p:cTn id="203" presetID="1" presetClass="entr" presetSubtype="0" fill="hold" nodeType="withEffect">
                                  <p:stCondLst>
                                    <p:cond delay="0"/>
                                  </p:stCondLst>
                                  <p:childTnLst>
                                    <p:set>
                                      <p:cBhvr>
                                        <p:cTn id="204" dur="1" fill="hold">
                                          <p:stCondLst>
                                            <p:cond delay="0"/>
                                          </p:stCondLst>
                                        </p:cTn>
                                        <p:tgtEl>
                                          <p:spTgt spid="50"/>
                                        </p:tgtEl>
                                        <p:attrNameLst>
                                          <p:attrName>style.visibility</p:attrName>
                                        </p:attrNameLst>
                                      </p:cBhvr>
                                      <p:to>
                                        <p:strVal val="visible"/>
                                      </p:to>
                                    </p:set>
                                  </p:childTnLst>
                                </p:cTn>
                              </p:par>
                              <p:par>
                                <p:cTn id="205" presetID="1" presetClass="entr" presetSubtype="0" fill="hold" nodeType="withEffect">
                                  <p:stCondLst>
                                    <p:cond delay="0"/>
                                  </p:stCondLst>
                                  <p:childTnLst>
                                    <p:set>
                                      <p:cBhvr>
                                        <p:cTn id="206" dur="1" fill="hold">
                                          <p:stCondLst>
                                            <p:cond delay="0"/>
                                          </p:stCondLst>
                                        </p:cTn>
                                        <p:tgtEl>
                                          <p:spTgt spid="49"/>
                                        </p:tgtEl>
                                        <p:attrNameLst>
                                          <p:attrName>style.visibility</p:attrName>
                                        </p:attrNameLst>
                                      </p:cBhvr>
                                      <p:to>
                                        <p:strVal val="visible"/>
                                      </p:to>
                                    </p:set>
                                  </p:childTnLst>
                                </p:cTn>
                              </p:par>
                            </p:childTnLst>
                          </p:cTn>
                        </p:par>
                      </p:childTnLst>
                    </p:cTn>
                  </p:par>
                  <p:par>
                    <p:cTn id="207" fill="hold">
                      <p:stCondLst>
                        <p:cond delay="indefinite"/>
                      </p:stCondLst>
                      <p:childTnLst>
                        <p:par>
                          <p:cTn id="208" fill="hold">
                            <p:stCondLst>
                              <p:cond delay="0"/>
                            </p:stCondLst>
                            <p:childTnLst>
                              <p:par>
                                <p:cTn id="209" presetID="42" presetClass="path" presetSubtype="0" accel="50000" decel="50000" fill="hold" grpId="0" nodeType="clickEffect">
                                  <p:stCondLst>
                                    <p:cond delay="0"/>
                                  </p:stCondLst>
                                  <p:childTnLst>
                                    <p:animMotion origin="layout" path="M -3.33333E-6 -1.11111E-6 L -3.33333E-6 0.61667 " pathEditMode="relative" rAng="0" ptsTypes="AA">
                                      <p:cBhvr>
                                        <p:cTn id="210" dur="2000" fill="hold"/>
                                        <p:tgtEl>
                                          <p:spTgt spid="4"/>
                                        </p:tgtEl>
                                        <p:attrNameLst>
                                          <p:attrName>ppt_x</p:attrName>
                                          <p:attrName>ppt_y</p:attrName>
                                        </p:attrNameLst>
                                      </p:cBhvr>
                                      <p:rCtr x="0" y="308"/>
                                    </p:animMotion>
                                  </p:childTnLst>
                                </p:cTn>
                              </p:par>
                            </p:childTnLst>
                          </p:cTn>
                        </p:par>
                      </p:childTnLst>
                    </p:cTn>
                  </p:par>
                  <p:par>
                    <p:cTn id="211" fill="hold">
                      <p:stCondLst>
                        <p:cond delay="indefinite"/>
                      </p:stCondLst>
                      <p:childTnLst>
                        <p:par>
                          <p:cTn id="212" fill="hold">
                            <p:stCondLst>
                              <p:cond delay="0"/>
                            </p:stCondLst>
                            <p:childTnLst>
                              <p:par>
                                <p:cTn id="213" presetID="1" presetClass="exit" presetSubtype="0" fill="hold" grpId="1" nodeType="clickEffect">
                                  <p:stCondLst>
                                    <p:cond delay="0"/>
                                  </p:stCondLst>
                                  <p:childTnLst>
                                    <p:set>
                                      <p:cBhvr>
                                        <p:cTn id="214" dur="1" fill="hold">
                                          <p:stCondLst>
                                            <p:cond delay="0"/>
                                          </p:stCondLst>
                                        </p:cTn>
                                        <p:tgtEl>
                                          <p:spTgt spid="19"/>
                                        </p:tgtEl>
                                        <p:attrNameLst>
                                          <p:attrName>style.visibility</p:attrName>
                                        </p:attrNameLst>
                                      </p:cBhvr>
                                      <p:to>
                                        <p:strVal val="hidden"/>
                                      </p:to>
                                    </p:set>
                                  </p:childTnLst>
                                </p:cTn>
                              </p:par>
                              <p:par>
                                <p:cTn id="215" presetID="1" presetClass="exit" presetSubtype="0" fill="hold" grpId="1" nodeType="withEffect">
                                  <p:stCondLst>
                                    <p:cond delay="0"/>
                                  </p:stCondLst>
                                  <p:childTnLst>
                                    <p:set>
                                      <p:cBhvr>
                                        <p:cTn id="216" dur="1" fill="hold">
                                          <p:stCondLst>
                                            <p:cond delay="0"/>
                                          </p:stCondLst>
                                        </p:cTn>
                                        <p:tgtEl>
                                          <p:spTgt spid="20"/>
                                        </p:tgtEl>
                                        <p:attrNameLst>
                                          <p:attrName>style.visibility</p:attrName>
                                        </p:attrNameLst>
                                      </p:cBhvr>
                                      <p:to>
                                        <p:strVal val="hidden"/>
                                      </p:to>
                                    </p:set>
                                  </p:childTnLst>
                                </p:cTn>
                              </p:par>
                              <p:par>
                                <p:cTn id="217" presetID="1" presetClass="exit" presetSubtype="0" fill="hold" grpId="1" nodeType="withEffect">
                                  <p:stCondLst>
                                    <p:cond delay="0"/>
                                  </p:stCondLst>
                                  <p:childTnLst>
                                    <p:set>
                                      <p:cBhvr>
                                        <p:cTn id="218" dur="1" fill="hold">
                                          <p:stCondLst>
                                            <p:cond delay="0"/>
                                          </p:stCondLst>
                                        </p:cTn>
                                        <p:tgtEl>
                                          <p:spTgt spid="22"/>
                                        </p:tgtEl>
                                        <p:attrNameLst>
                                          <p:attrName>style.visibility</p:attrName>
                                        </p:attrNameLst>
                                      </p:cBhvr>
                                      <p:to>
                                        <p:strVal val="hidden"/>
                                      </p:to>
                                    </p:set>
                                  </p:childTnLst>
                                </p:cTn>
                              </p:par>
                              <p:par>
                                <p:cTn id="219" presetID="1" presetClass="exit" presetSubtype="0" fill="hold" grpId="1" nodeType="withEffect">
                                  <p:stCondLst>
                                    <p:cond delay="0"/>
                                  </p:stCondLst>
                                  <p:childTnLst>
                                    <p:set>
                                      <p:cBhvr>
                                        <p:cTn id="220" dur="1" fill="hold">
                                          <p:stCondLst>
                                            <p:cond delay="0"/>
                                          </p:stCondLst>
                                        </p:cTn>
                                        <p:tgtEl>
                                          <p:spTgt spid="23"/>
                                        </p:tgtEl>
                                        <p:attrNameLst>
                                          <p:attrName>style.visibility</p:attrName>
                                        </p:attrNameLst>
                                      </p:cBhvr>
                                      <p:to>
                                        <p:strVal val="hidden"/>
                                      </p:to>
                                    </p:set>
                                  </p:childTnLst>
                                </p:cTn>
                              </p:par>
                              <p:par>
                                <p:cTn id="221" presetID="1" presetClass="exit" presetSubtype="0" fill="hold" grpId="1" nodeType="withEffect">
                                  <p:stCondLst>
                                    <p:cond delay="0"/>
                                  </p:stCondLst>
                                  <p:childTnLst>
                                    <p:set>
                                      <p:cBhvr>
                                        <p:cTn id="222" dur="1" fill="hold">
                                          <p:stCondLst>
                                            <p:cond delay="0"/>
                                          </p:stCondLst>
                                        </p:cTn>
                                        <p:tgtEl>
                                          <p:spTgt spid="24"/>
                                        </p:tgtEl>
                                        <p:attrNameLst>
                                          <p:attrName>style.visibility</p:attrName>
                                        </p:attrNameLst>
                                      </p:cBhvr>
                                      <p:to>
                                        <p:strVal val="hidden"/>
                                      </p:to>
                                    </p:set>
                                  </p:childTnLst>
                                </p:cTn>
                              </p:par>
                              <p:par>
                                <p:cTn id="223" presetID="1" presetClass="exit" presetSubtype="0" fill="hold" grpId="1" nodeType="withEffect">
                                  <p:stCondLst>
                                    <p:cond delay="0"/>
                                  </p:stCondLst>
                                  <p:childTnLst>
                                    <p:set>
                                      <p:cBhvr>
                                        <p:cTn id="224" dur="1" fill="hold">
                                          <p:stCondLst>
                                            <p:cond delay="0"/>
                                          </p:stCondLst>
                                        </p:cTn>
                                        <p:tgtEl>
                                          <p:spTgt spid="25"/>
                                        </p:tgtEl>
                                        <p:attrNameLst>
                                          <p:attrName>style.visibility</p:attrName>
                                        </p:attrNameLst>
                                      </p:cBhvr>
                                      <p:to>
                                        <p:strVal val="hidden"/>
                                      </p:to>
                                    </p:set>
                                  </p:childTnLst>
                                </p:cTn>
                              </p:par>
                            </p:childTnLst>
                          </p:cTn>
                        </p:par>
                      </p:childTnLst>
                    </p:cTn>
                  </p:par>
                  <p:par>
                    <p:cTn id="225" fill="hold">
                      <p:stCondLst>
                        <p:cond delay="indefinite"/>
                      </p:stCondLst>
                      <p:childTnLst>
                        <p:par>
                          <p:cTn id="226" fill="hold">
                            <p:stCondLst>
                              <p:cond delay="0"/>
                            </p:stCondLst>
                            <p:childTnLst>
                              <p:par>
                                <p:cTn id="227" presetID="1" presetClass="exit" presetSubtype="0" fill="hold" grpId="3" nodeType="clickEffect">
                                  <p:stCondLst>
                                    <p:cond delay="0"/>
                                  </p:stCondLst>
                                  <p:childTnLst>
                                    <p:set>
                                      <p:cBhvr>
                                        <p:cTn id="228" dur="1" fill="hold">
                                          <p:stCondLst>
                                            <p:cond delay="0"/>
                                          </p:stCondLst>
                                        </p:cTn>
                                        <p:tgtEl>
                                          <p:spTgt spid="10"/>
                                        </p:tgtEl>
                                        <p:attrNameLst>
                                          <p:attrName>style.visibility</p:attrName>
                                        </p:attrNameLst>
                                      </p:cBhvr>
                                      <p:to>
                                        <p:strVal val="hidden"/>
                                      </p:to>
                                    </p:set>
                                  </p:childTnLst>
                                </p:cTn>
                              </p:par>
                              <p:par>
                                <p:cTn id="229" presetID="1" presetClass="exit" presetSubtype="0" fill="hold" nodeType="withEffect">
                                  <p:stCondLst>
                                    <p:cond delay="0"/>
                                  </p:stCondLst>
                                  <p:childTnLst>
                                    <p:set>
                                      <p:cBhvr>
                                        <p:cTn id="230" dur="1" fill="hold">
                                          <p:stCondLst>
                                            <p:cond delay="0"/>
                                          </p:stCondLst>
                                        </p:cTn>
                                        <p:tgtEl>
                                          <p:spTgt spid="11"/>
                                        </p:tgtEl>
                                        <p:attrNameLst>
                                          <p:attrName>style.visibility</p:attrName>
                                        </p:attrNameLst>
                                      </p:cBhvr>
                                      <p:to>
                                        <p:strVal val="hidden"/>
                                      </p:to>
                                    </p:set>
                                  </p:childTnLst>
                                </p:cTn>
                              </p:par>
                              <p:par>
                                <p:cTn id="231" presetID="1" presetClass="exit" presetSubtype="0" fill="hold" grpId="2" nodeType="withEffect">
                                  <p:stCondLst>
                                    <p:cond delay="0"/>
                                  </p:stCondLst>
                                  <p:childTnLst>
                                    <p:set>
                                      <p:cBhvr>
                                        <p:cTn id="232" dur="1" fill="hold">
                                          <p:stCondLst>
                                            <p:cond delay="0"/>
                                          </p:stCondLst>
                                        </p:cTn>
                                        <p:tgtEl>
                                          <p:spTgt spid="12"/>
                                        </p:tgtEl>
                                        <p:attrNameLst>
                                          <p:attrName>style.visibility</p:attrName>
                                        </p:attrNameLst>
                                      </p:cBhvr>
                                      <p:to>
                                        <p:strVal val="hidden"/>
                                      </p:to>
                                    </p:set>
                                  </p:childTnLst>
                                </p:cTn>
                              </p:par>
                              <p:par>
                                <p:cTn id="233" presetID="1" presetClass="exit" presetSubtype="0" fill="hold" grpId="2" nodeType="withEffect">
                                  <p:stCondLst>
                                    <p:cond delay="0"/>
                                  </p:stCondLst>
                                  <p:childTnLst>
                                    <p:set>
                                      <p:cBhvr>
                                        <p:cTn id="234" dur="1" fill="hold">
                                          <p:stCondLst>
                                            <p:cond delay="0"/>
                                          </p:stCondLst>
                                        </p:cTn>
                                        <p:tgtEl>
                                          <p:spTgt spid="13"/>
                                        </p:tgtEl>
                                        <p:attrNameLst>
                                          <p:attrName>style.visibility</p:attrName>
                                        </p:attrNameLst>
                                      </p:cBhvr>
                                      <p:to>
                                        <p:strVal val="hidden"/>
                                      </p:to>
                                    </p:set>
                                  </p:childTnLst>
                                </p:cTn>
                              </p:par>
                              <p:par>
                                <p:cTn id="235" presetID="1" presetClass="exit" presetSubtype="0" fill="hold" grpId="2" nodeType="withEffect">
                                  <p:stCondLst>
                                    <p:cond delay="0"/>
                                  </p:stCondLst>
                                  <p:childTnLst>
                                    <p:set>
                                      <p:cBhvr>
                                        <p:cTn id="236" dur="1" fill="hold">
                                          <p:stCondLst>
                                            <p:cond delay="0"/>
                                          </p:stCondLst>
                                        </p:cTn>
                                        <p:tgtEl>
                                          <p:spTgt spid="14"/>
                                        </p:tgtEl>
                                        <p:attrNameLst>
                                          <p:attrName>style.visibility</p:attrName>
                                        </p:attrNameLst>
                                      </p:cBhvr>
                                      <p:to>
                                        <p:strVal val="hidden"/>
                                      </p:to>
                                    </p:set>
                                  </p:childTnLst>
                                </p:cTn>
                              </p:par>
                              <p:par>
                                <p:cTn id="237" presetID="1" presetClass="exit" presetSubtype="0" fill="hold" grpId="2" nodeType="withEffect">
                                  <p:stCondLst>
                                    <p:cond delay="0"/>
                                  </p:stCondLst>
                                  <p:childTnLst>
                                    <p:set>
                                      <p:cBhvr>
                                        <p:cTn id="238" dur="1" fill="hold">
                                          <p:stCondLst>
                                            <p:cond delay="0"/>
                                          </p:stCondLst>
                                        </p:cTn>
                                        <p:tgtEl>
                                          <p:spTgt spid="15"/>
                                        </p:tgtEl>
                                        <p:attrNameLst>
                                          <p:attrName>style.visibility</p:attrName>
                                        </p:attrNameLst>
                                      </p:cBhvr>
                                      <p:to>
                                        <p:strVal val="hidden"/>
                                      </p:to>
                                    </p:set>
                                  </p:childTnLst>
                                </p:cTn>
                              </p:par>
                              <p:par>
                                <p:cTn id="239" presetID="1" presetClass="exit" presetSubtype="0" fill="hold" grpId="2" nodeType="withEffect">
                                  <p:stCondLst>
                                    <p:cond delay="0"/>
                                  </p:stCondLst>
                                  <p:childTnLst>
                                    <p:set>
                                      <p:cBhvr>
                                        <p:cTn id="240" dur="1" fill="hold">
                                          <p:stCondLst>
                                            <p:cond delay="0"/>
                                          </p:stCondLst>
                                        </p:cTn>
                                        <p:tgtEl>
                                          <p:spTgt spid="16"/>
                                        </p:tgtEl>
                                        <p:attrNameLst>
                                          <p:attrName>style.visibility</p:attrName>
                                        </p:attrNameLst>
                                      </p:cBhvr>
                                      <p:to>
                                        <p:strVal val="hidden"/>
                                      </p:to>
                                    </p:set>
                                  </p:childTnLst>
                                </p:cTn>
                              </p:par>
                              <p:par>
                                <p:cTn id="241" presetID="1" presetClass="exit" presetSubtype="0" fill="hold" grpId="2" nodeType="withEffect">
                                  <p:stCondLst>
                                    <p:cond delay="0"/>
                                  </p:stCondLst>
                                  <p:childTnLst>
                                    <p:set>
                                      <p:cBhvr>
                                        <p:cTn id="242" dur="1" fill="hold">
                                          <p:stCondLst>
                                            <p:cond delay="0"/>
                                          </p:stCondLst>
                                        </p:cTn>
                                        <p:tgtEl>
                                          <p:spTgt spid="17"/>
                                        </p:tgtEl>
                                        <p:attrNameLst>
                                          <p:attrName>style.visibility</p:attrName>
                                        </p:attrNameLst>
                                      </p:cBhvr>
                                      <p:to>
                                        <p:strVal val="hidden"/>
                                      </p:to>
                                    </p:set>
                                  </p:childTnLst>
                                </p:cTn>
                              </p:par>
                              <p:par>
                                <p:cTn id="243" presetID="1" presetClass="exit" presetSubtype="0" fill="hold" nodeType="withEffect">
                                  <p:stCondLst>
                                    <p:cond delay="0"/>
                                  </p:stCondLst>
                                  <p:childTnLst>
                                    <p:set>
                                      <p:cBhvr>
                                        <p:cTn id="244" dur="1" fill="hold">
                                          <p:stCondLst>
                                            <p:cond delay="0"/>
                                          </p:stCondLst>
                                        </p:cTn>
                                        <p:tgtEl>
                                          <p:spTgt spid="18"/>
                                        </p:tgtEl>
                                        <p:attrNameLst>
                                          <p:attrName>style.visibility</p:attrName>
                                        </p:attrNameLst>
                                      </p:cBhvr>
                                      <p:to>
                                        <p:strVal val="hidden"/>
                                      </p:to>
                                    </p:set>
                                  </p:childTnLst>
                                </p:cTn>
                              </p:par>
                              <p:par>
                                <p:cTn id="245" presetID="1" presetClass="exit" presetSubtype="0" fill="hold" grpId="2" nodeType="withEffect">
                                  <p:stCondLst>
                                    <p:cond delay="0"/>
                                  </p:stCondLst>
                                  <p:childTnLst>
                                    <p:set>
                                      <p:cBhvr>
                                        <p:cTn id="246" dur="1" fill="hold">
                                          <p:stCondLst>
                                            <p:cond delay="0"/>
                                          </p:stCondLst>
                                        </p:cTn>
                                        <p:tgtEl>
                                          <p:spTgt spid="20"/>
                                        </p:tgtEl>
                                        <p:attrNameLst>
                                          <p:attrName>style.visibility</p:attrName>
                                        </p:attrNameLst>
                                      </p:cBhvr>
                                      <p:to>
                                        <p:strVal val="hidden"/>
                                      </p:to>
                                    </p:set>
                                  </p:childTnLst>
                                </p:cTn>
                              </p:par>
                              <p:par>
                                <p:cTn id="247" presetID="1" presetClass="exit" presetSubtype="0" fill="hold" grpId="1" nodeType="withEffect">
                                  <p:stCondLst>
                                    <p:cond delay="0"/>
                                  </p:stCondLst>
                                  <p:childTnLst>
                                    <p:set>
                                      <p:cBhvr>
                                        <p:cTn id="248" dur="1" fill="hold">
                                          <p:stCondLst>
                                            <p:cond delay="0"/>
                                          </p:stCondLst>
                                        </p:cTn>
                                        <p:tgtEl>
                                          <p:spTgt spid="28"/>
                                        </p:tgtEl>
                                        <p:attrNameLst>
                                          <p:attrName>style.visibility</p:attrName>
                                        </p:attrNameLst>
                                      </p:cBhvr>
                                      <p:to>
                                        <p:strVal val="hidden"/>
                                      </p:to>
                                    </p:set>
                                  </p:childTnLst>
                                </p:cTn>
                              </p:par>
                              <p:par>
                                <p:cTn id="249" presetID="1" presetClass="exit" presetSubtype="0" fill="hold" grpId="2" nodeType="withEffect">
                                  <p:stCondLst>
                                    <p:cond delay="0"/>
                                  </p:stCondLst>
                                  <p:childTnLst>
                                    <p:set>
                                      <p:cBhvr>
                                        <p:cTn id="250" dur="1" fill="hold">
                                          <p:stCondLst>
                                            <p:cond delay="0"/>
                                          </p:stCondLst>
                                        </p:cTn>
                                        <p:tgtEl>
                                          <p:spTgt spid="29"/>
                                        </p:tgtEl>
                                        <p:attrNameLst>
                                          <p:attrName>style.visibility</p:attrName>
                                        </p:attrNameLst>
                                      </p:cBhvr>
                                      <p:to>
                                        <p:strVal val="hidden"/>
                                      </p:to>
                                    </p:set>
                                  </p:childTnLst>
                                </p:cTn>
                              </p:par>
                              <p:par>
                                <p:cTn id="251" presetID="1" presetClass="exit" presetSubtype="0" fill="hold" grpId="1" nodeType="withEffect">
                                  <p:stCondLst>
                                    <p:cond delay="0"/>
                                  </p:stCondLst>
                                  <p:childTnLst>
                                    <p:set>
                                      <p:cBhvr>
                                        <p:cTn id="252" dur="1" fill="hold">
                                          <p:stCondLst>
                                            <p:cond delay="0"/>
                                          </p:stCondLst>
                                        </p:cTn>
                                        <p:tgtEl>
                                          <p:spTgt spid="30"/>
                                        </p:tgtEl>
                                        <p:attrNameLst>
                                          <p:attrName>style.visibility</p:attrName>
                                        </p:attrNameLst>
                                      </p:cBhvr>
                                      <p:to>
                                        <p:strVal val="hidden"/>
                                      </p:to>
                                    </p:set>
                                  </p:childTnLst>
                                </p:cTn>
                              </p:par>
                              <p:par>
                                <p:cTn id="253" presetID="1" presetClass="exit" presetSubtype="0" fill="hold" grpId="1" nodeType="withEffect">
                                  <p:stCondLst>
                                    <p:cond delay="0"/>
                                  </p:stCondLst>
                                  <p:childTnLst>
                                    <p:set>
                                      <p:cBhvr>
                                        <p:cTn id="254" dur="1" fill="hold">
                                          <p:stCondLst>
                                            <p:cond delay="0"/>
                                          </p:stCondLst>
                                        </p:cTn>
                                        <p:tgtEl>
                                          <p:spTgt spid="46"/>
                                        </p:tgtEl>
                                        <p:attrNameLst>
                                          <p:attrName>style.visibility</p:attrName>
                                        </p:attrNameLst>
                                      </p:cBhvr>
                                      <p:to>
                                        <p:strVal val="hidden"/>
                                      </p:to>
                                    </p:set>
                                  </p:childTnLst>
                                </p:cTn>
                              </p:par>
                              <p:par>
                                <p:cTn id="255" presetID="1" presetClass="exit" presetSubtype="0" fill="hold" nodeType="withEffect">
                                  <p:stCondLst>
                                    <p:cond delay="0"/>
                                  </p:stCondLst>
                                  <p:childTnLst>
                                    <p:set>
                                      <p:cBhvr>
                                        <p:cTn id="256" dur="1" fill="hold">
                                          <p:stCondLst>
                                            <p:cond delay="0"/>
                                          </p:stCondLst>
                                        </p:cTn>
                                        <p:tgtEl>
                                          <p:spTgt spid="47"/>
                                        </p:tgtEl>
                                        <p:attrNameLst>
                                          <p:attrName>style.visibility</p:attrName>
                                        </p:attrNameLst>
                                      </p:cBhvr>
                                      <p:to>
                                        <p:strVal val="hidden"/>
                                      </p:to>
                                    </p:set>
                                  </p:childTnLst>
                                </p:cTn>
                              </p:par>
                              <p:par>
                                <p:cTn id="257" presetID="1" presetClass="exit" presetSubtype="0" fill="hold" nodeType="withEffect">
                                  <p:stCondLst>
                                    <p:cond delay="0"/>
                                  </p:stCondLst>
                                  <p:childTnLst>
                                    <p:set>
                                      <p:cBhvr>
                                        <p:cTn id="258" dur="1" fill="hold">
                                          <p:stCondLst>
                                            <p:cond delay="0"/>
                                          </p:stCondLst>
                                        </p:cTn>
                                        <p:tgtEl>
                                          <p:spTgt spid="49"/>
                                        </p:tgtEl>
                                        <p:attrNameLst>
                                          <p:attrName>style.visibility</p:attrName>
                                        </p:attrNameLst>
                                      </p:cBhvr>
                                      <p:to>
                                        <p:strVal val="hidden"/>
                                      </p:to>
                                    </p:set>
                                  </p:childTnLst>
                                </p:cTn>
                              </p:par>
                              <p:par>
                                <p:cTn id="259" presetID="1" presetClass="exit" presetSubtype="0" fill="hold" nodeType="withEffect">
                                  <p:stCondLst>
                                    <p:cond delay="0"/>
                                  </p:stCondLst>
                                  <p:childTnLst>
                                    <p:set>
                                      <p:cBhvr>
                                        <p:cTn id="260" dur="1" fill="hold">
                                          <p:stCondLst>
                                            <p:cond delay="0"/>
                                          </p:stCondLst>
                                        </p:cTn>
                                        <p:tgtEl>
                                          <p:spTgt spid="50"/>
                                        </p:tgtEl>
                                        <p:attrNameLst>
                                          <p:attrName>style.visibility</p:attrName>
                                        </p:attrNameLst>
                                      </p:cBhvr>
                                      <p:to>
                                        <p:strVal val="hidden"/>
                                      </p:to>
                                    </p:set>
                                  </p:childTnLst>
                                </p:cTn>
                              </p:par>
                              <p:par>
                                <p:cTn id="261" presetID="1" presetClass="exit" presetSubtype="0" fill="hold" nodeType="withEffect">
                                  <p:stCondLst>
                                    <p:cond delay="0"/>
                                  </p:stCondLst>
                                  <p:childTnLst>
                                    <p:set>
                                      <p:cBhvr>
                                        <p:cTn id="262" dur="1" fill="hold">
                                          <p:stCondLst>
                                            <p:cond delay="0"/>
                                          </p:stCondLst>
                                        </p:cTn>
                                        <p:tgtEl>
                                          <p:spTgt spid="51"/>
                                        </p:tgtEl>
                                        <p:attrNameLst>
                                          <p:attrName>style.visibility</p:attrName>
                                        </p:attrNameLst>
                                      </p:cBhvr>
                                      <p:to>
                                        <p:strVal val="hidden"/>
                                      </p:to>
                                    </p:set>
                                  </p:childTnLst>
                                </p:cTn>
                              </p:par>
                              <p:par>
                                <p:cTn id="263" presetID="1" presetClass="exit" presetSubtype="0" fill="hold" grpId="1" nodeType="withEffect">
                                  <p:stCondLst>
                                    <p:cond delay="0"/>
                                  </p:stCondLst>
                                  <p:childTnLst>
                                    <p:set>
                                      <p:cBhvr>
                                        <p:cTn id="264" dur="1" fill="hold">
                                          <p:stCondLst>
                                            <p:cond delay="0"/>
                                          </p:stCondLst>
                                        </p:cTn>
                                        <p:tgtEl>
                                          <p:spTgt spid="26"/>
                                        </p:tgtEl>
                                        <p:attrNameLst>
                                          <p:attrName>style.visibility</p:attrName>
                                        </p:attrNameLst>
                                      </p:cBhvr>
                                      <p:to>
                                        <p:strVal val="hidden"/>
                                      </p:to>
                                    </p:set>
                                  </p:childTnLst>
                                </p:cTn>
                              </p:par>
                              <p:par>
                                <p:cTn id="265" presetID="1" presetClass="exit" presetSubtype="0" fill="hold" grpId="1" nodeType="withEffect">
                                  <p:stCondLst>
                                    <p:cond delay="0"/>
                                  </p:stCondLst>
                                  <p:childTnLst>
                                    <p:set>
                                      <p:cBhvr>
                                        <p:cTn id="266" dur="1" fill="hold">
                                          <p:stCondLst>
                                            <p:cond delay="0"/>
                                          </p:stCondLst>
                                        </p:cTn>
                                        <p:tgtEl>
                                          <p:spTgt spid="27"/>
                                        </p:tgtEl>
                                        <p:attrNameLst>
                                          <p:attrName>style.visibility</p:attrName>
                                        </p:attrNameLst>
                                      </p:cBhvr>
                                      <p:to>
                                        <p:strVal val="hidden"/>
                                      </p:to>
                                    </p:set>
                                  </p:childTnLst>
                                </p:cTn>
                              </p:par>
                              <p:par>
                                <p:cTn id="267" presetID="1" presetClass="exit" presetSubtype="0" fill="hold" grpId="1" nodeType="withEffect">
                                  <p:stCondLst>
                                    <p:cond delay="0"/>
                                  </p:stCondLst>
                                  <p:childTnLst>
                                    <p:set>
                                      <p:cBhvr>
                                        <p:cTn id="268" dur="1" fill="hold">
                                          <p:stCondLst>
                                            <p:cond delay="0"/>
                                          </p:stCondLst>
                                        </p:cTn>
                                        <p:tgtEl>
                                          <p:spTgt spid="31"/>
                                        </p:tgtEl>
                                        <p:attrNameLst>
                                          <p:attrName>style.visibility</p:attrName>
                                        </p:attrNameLst>
                                      </p:cBhvr>
                                      <p:to>
                                        <p:strVal val="hidden"/>
                                      </p:to>
                                    </p:set>
                                  </p:childTnLst>
                                </p:cTn>
                              </p:par>
                              <p:par>
                                <p:cTn id="269" presetID="1" presetClass="exit" presetSubtype="0" fill="hold" grpId="2" nodeType="withEffect">
                                  <p:stCondLst>
                                    <p:cond delay="0"/>
                                  </p:stCondLst>
                                  <p:childTnLst>
                                    <p:set>
                                      <p:cBhvr>
                                        <p:cTn id="270" dur="1" fill="hold">
                                          <p:stCondLst>
                                            <p:cond delay="0"/>
                                          </p:stCondLst>
                                        </p:cTn>
                                        <p:tgtEl>
                                          <p:spTgt spid="32"/>
                                        </p:tgtEl>
                                        <p:attrNameLst>
                                          <p:attrName>style.visibility</p:attrName>
                                        </p:attrNameLst>
                                      </p:cBhvr>
                                      <p:to>
                                        <p:strVal val="hidden"/>
                                      </p:to>
                                    </p:set>
                                  </p:childTnLst>
                                </p:cTn>
                              </p:par>
                              <p:par>
                                <p:cTn id="271" presetID="1" presetClass="exit" presetSubtype="0" fill="hold" grpId="2" nodeType="withEffect">
                                  <p:stCondLst>
                                    <p:cond delay="0"/>
                                  </p:stCondLst>
                                  <p:childTnLst>
                                    <p:set>
                                      <p:cBhvr>
                                        <p:cTn id="272" dur="1" fill="hold">
                                          <p:stCondLst>
                                            <p:cond delay="0"/>
                                          </p:stCondLst>
                                        </p:cTn>
                                        <p:tgtEl>
                                          <p:spTgt spid="33"/>
                                        </p:tgtEl>
                                        <p:attrNameLst>
                                          <p:attrName>style.visibility</p:attrName>
                                        </p:attrNameLst>
                                      </p:cBhvr>
                                      <p:to>
                                        <p:strVal val="hidden"/>
                                      </p:to>
                                    </p:set>
                                  </p:childTnLst>
                                </p:cTn>
                              </p:par>
                              <p:par>
                                <p:cTn id="273" presetID="1" presetClass="exit" presetSubtype="0" fill="hold" grpId="1" nodeType="withEffect">
                                  <p:stCondLst>
                                    <p:cond delay="0"/>
                                  </p:stCondLst>
                                  <p:childTnLst>
                                    <p:set>
                                      <p:cBhvr>
                                        <p:cTn id="274" dur="1" fill="hold">
                                          <p:stCondLst>
                                            <p:cond delay="0"/>
                                          </p:stCondLst>
                                        </p:cTn>
                                        <p:tgtEl>
                                          <p:spTgt spid="34"/>
                                        </p:tgtEl>
                                        <p:attrNameLst>
                                          <p:attrName>style.visibility</p:attrName>
                                        </p:attrNameLst>
                                      </p:cBhvr>
                                      <p:to>
                                        <p:strVal val="hidden"/>
                                      </p:to>
                                    </p:set>
                                  </p:childTnLst>
                                </p:cTn>
                              </p:par>
                              <p:par>
                                <p:cTn id="275" presetID="1" presetClass="exit" presetSubtype="0" fill="hold" nodeType="withEffect">
                                  <p:stCondLst>
                                    <p:cond delay="0"/>
                                  </p:stCondLst>
                                  <p:childTnLst>
                                    <p:set>
                                      <p:cBhvr>
                                        <p:cTn id="276" dur="1" fill="hold">
                                          <p:stCondLst>
                                            <p:cond delay="0"/>
                                          </p:stCondLst>
                                        </p:cTn>
                                        <p:tgtEl>
                                          <p:spTgt spid="37"/>
                                        </p:tgtEl>
                                        <p:attrNameLst>
                                          <p:attrName>style.visibility</p:attrName>
                                        </p:attrNameLst>
                                      </p:cBhvr>
                                      <p:to>
                                        <p:strVal val="hidden"/>
                                      </p:to>
                                    </p:set>
                                  </p:childTnLst>
                                </p:cTn>
                              </p:par>
                              <p:par>
                                <p:cTn id="277" presetID="1" presetClass="exit" presetSubtype="0" fill="hold" nodeType="withEffect">
                                  <p:stCondLst>
                                    <p:cond delay="0"/>
                                  </p:stCondLst>
                                  <p:childTnLst>
                                    <p:set>
                                      <p:cBhvr>
                                        <p:cTn id="278" dur="1" fill="hold">
                                          <p:stCondLst>
                                            <p:cond delay="0"/>
                                          </p:stCondLst>
                                        </p:cTn>
                                        <p:tgtEl>
                                          <p:spTgt spid="38"/>
                                        </p:tgtEl>
                                        <p:attrNameLst>
                                          <p:attrName>style.visibility</p:attrName>
                                        </p:attrNameLst>
                                      </p:cBhvr>
                                      <p:to>
                                        <p:strVal val="hidden"/>
                                      </p:to>
                                    </p:set>
                                  </p:childTnLst>
                                </p:cTn>
                              </p:par>
                              <p:par>
                                <p:cTn id="279" presetID="1" presetClass="exit" presetSubtype="0" fill="hold" nodeType="withEffect">
                                  <p:stCondLst>
                                    <p:cond delay="0"/>
                                  </p:stCondLst>
                                  <p:childTnLst>
                                    <p:set>
                                      <p:cBhvr>
                                        <p:cTn id="280" dur="1" fill="hold">
                                          <p:stCondLst>
                                            <p:cond delay="0"/>
                                          </p:stCondLst>
                                        </p:cTn>
                                        <p:tgtEl>
                                          <p:spTgt spid="39"/>
                                        </p:tgtEl>
                                        <p:attrNameLst>
                                          <p:attrName>style.visibility</p:attrName>
                                        </p:attrNameLst>
                                      </p:cBhvr>
                                      <p:to>
                                        <p:strVal val="hidden"/>
                                      </p:to>
                                    </p:set>
                                  </p:childTnLst>
                                </p:cTn>
                              </p:par>
                              <p:par>
                                <p:cTn id="281" presetID="1" presetClass="exit" presetSubtype="0" fill="hold" nodeType="withEffect">
                                  <p:stCondLst>
                                    <p:cond delay="0"/>
                                  </p:stCondLst>
                                  <p:childTnLst>
                                    <p:set>
                                      <p:cBhvr>
                                        <p:cTn id="282" dur="1" fill="hold">
                                          <p:stCondLst>
                                            <p:cond delay="0"/>
                                          </p:stCondLst>
                                        </p:cTn>
                                        <p:tgtEl>
                                          <p:spTgt spid="40"/>
                                        </p:tgtEl>
                                        <p:attrNameLst>
                                          <p:attrName>style.visibility</p:attrName>
                                        </p:attrNameLst>
                                      </p:cBhvr>
                                      <p:to>
                                        <p:strVal val="hidden"/>
                                      </p:to>
                                    </p:set>
                                  </p:childTnLst>
                                </p:cTn>
                              </p:par>
                              <p:par>
                                <p:cTn id="283" presetID="1" presetClass="exit" presetSubtype="0" fill="hold" nodeType="withEffect">
                                  <p:stCondLst>
                                    <p:cond delay="0"/>
                                  </p:stCondLst>
                                  <p:childTnLst>
                                    <p:set>
                                      <p:cBhvr>
                                        <p:cTn id="284" dur="1" fill="hold">
                                          <p:stCondLst>
                                            <p:cond delay="0"/>
                                          </p:stCondLst>
                                        </p:cTn>
                                        <p:tgtEl>
                                          <p:spTgt spid="41"/>
                                        </p:tgtEl>
                                        <p:attrNameLst>
                                          <p:attrName>style.visibility</p:attrName>
                                        </p:attrNameLst>
                                      </p:cBhvr>
                                      <p:to>
                                        <p:strVal val="hidden"/>
                                      </p:to>
                                    </p:set>
                                  </p:childTnLst>
                                </p:cTn>
                              </p:par>
                              <p:par>
                                <p:cTn id="285" presetID="1" presetClass="exit" presetSubtype="0" fill="hold" nodeType="withEffect">
                                  <p:stCondLst>
                                    <p:cond delay="0"/>
                                  </p:stCondLst>
                                  <p:childTnLst>
                                    <p:set>
                                      <p:cBhvr>
                                        <p:cTn id="286" dur="1" fill="hold">
                                          <p:stCondLst>
                                            <p:cond delay="0"/>
                                          </p:stCondLst>
                                        </p:cTn>
                                        <p:tgtEl>
                                          <p:spTgt spid="42"/>
                                        </p:tgtEl>
                                        <p:attrNameLst>
                                          <p:attrName>style.visibility</p:attrName>
                                        </p:attrNameLst>
                                      </p:cBhvr>
                                      <p:to>
                                        <p:strVal val="hidden"/>
                                      </p:to>
                                    </p:set>
                                  </p:childTnLst>
                                </p:cTn>
                              </p:par>
                              <p:par>
                                <p:cTn id="287" presetID="1" presetClass="exit" presetSubtype="0" fill="hold" nodeType="withEffect">
                                  <p:stCondLst>
                                    <p:cond delay="0"/>
                                  </p:stCondLst>
                                  <p:childTnLst>
                                    <p:set>
                                      <p:cBhvr>
                                        <p:cTn id="288" dur="1" fill="hold">
                                          <p:stCondLst>
                                            <p:cond delay="0"/>
                                          </p:stCondLst>
                                        </p:cTn>
                                        <p:tgtEl>
                                          <p:spTgt spid="43"/>
                                        </p:tgtEl>
                                        <p:attrNameLst>
                                          <p:attrName>style.visibility</p:attrName>
                                        </p:attrNameLst>
                                      </p:cBhvr>
                                      <p:to>
                                        <p:strVal val="hidden"/>
                                      </p:to>
                                    </p:set>
                                  </p:childTnLst>
                                </p:cTn>
                              </p:par>
                              <p:par>
                                <p:cTn id="289" presetID="1" presetClass="exit" presetSubtype="0" fill="hold" nodeType="withEffect">
                                  <p:stCondLst>
                                    <p:cond delay="0"/>
                                  </p:stCondLst>
                                  <p:childTnLst>
                                    <p:set>
                                      <p:cBhvr>
                                        <p:cTn id="290" dur="1" fill="hold">
                                          <p:stCondLst>
                                            <p:cond delay="0"/>
                                          </p:stCondLst>
                                        </p:cTn>
                                        <p:tgtEl>
                                          <p:spTgt spid="45"/>
                                        </p:tgtEl>
                                        <p:attrNameLst>
                                          <p:attrName>style.visibility</p:attrName>
                                        </p:attrNameLst>
                                      </p:cBhvr>
                                      <p:to>
                                        <p:strVal val="hidden"/>
                                      </p:to>
                                    </p:set>
                                  </p:childTnLst>
                                </p:cTn>
                              </p:par>
                              <p:par>
                                <p:cTn id="291" presetID="1" presetClass="exit" presetSubtype="0" fill="hold" nodeType="withEffect">
                                  <p:stCondLst>
                                    <p:cond delay="0"/>
                                  </p:stCondLst>
                                  <p:childTnLst>
                                    <p:set>
                                      <p:cBhvr>
                                        <p:cTn id="292" dur="1" fill="hold">
                                          <p:stCondLst>
                                            <p:cond delay="0"/>
                                          </p:stCondLst>
                                        </p:cTn>
                                        <p:tgtEl>
                                          <p:spTgt spid="35"/>
                                        </p:tgtEl>
                                        <p:attrNameLst>
                                          <p:attrName>style.visibility</p:attrName>
                                        </p:attrNameLst>
                                      </p:cBhvr>
                                      <p:to>
                                        <p:strVal val="hidden"/>
                                      </p:to>
                                    </p:set>
                                  </p:childTnLst>
                                </p:cTn>
                              </p:par>
                              <p:par>
                                <p:cTn id="293" presetID="1" presetClass="exit" presetSubtype="0" fill="hold" nodeType="withEffect">
                                  <p:stCondLst>
                                    <p:cond delay="0"/>
                                  </p:stCondLst>
                                  <p:childTnLst>
                                    <p:set>
                                      <p:cBhvr>
                                        <p:cTn id="294" dur="1" fill="hold">
                                          <p:stCondLst>
                                            <p:cond delay="0"/>
                                          </p:stCondLst>
                                        </p:cTn>
                                        <p:tgtEl>
                                          <p:spTgt spid="36"/>
                                        </p:tgtEl>
                                        <p:attrNameLst>
                                          <p:attrName>style.visibility</p:attrName>
                                        </p:attrNameLst>
                                      </p:cBhvr>
                                      <p:to>
                                        <p:strVal val="hidden"/>
                                      </p:to>
                                    </p:set>
                                  </p:childTnLst>
                                </p:cTn>
                              </p:par>
                              <p:par>
                                <p:cTn id="295" presetID="1" presetClass="exit" presetSubtype="0" fill="hold" grpId="1" nodeType="withEffect">
                                  <p:stCondLst>
                                    <p:cond delay="0"/>
                                  </p:stCondLst>
                                  <p:childTnLst>
                                    <p:set>
                                      <p:cBhvr>
                                        <p:cTn id="296" dur="1" fill="hold">
                                          <p:stCondLst>
                                            <p:cond delay="0"/>
                                          </p:stCondLst>
                                        </p:cTn>
                                        <p:tgtEl>
                                          <p:spTgt spid="44"/>
                                        </p:tgtEl>
                                        <p:attrNameLst>
                                          <p:attrName>style.visibility</p:attrName>
                                        </p:attrNameLst>
                                      </p:cBhvr>
                                      <p:to>
                                        <p:strVal val="hidden"/>
                                      </p:to>
                                    </p:set>
                                  </p:childTnLst>
                                </p:cTn>
                              </p:par>
                            </p:childTnLst>
                          </p:cTn>
                        </p:par>
                      </p:childTnLst>
                    </p:cTn>
                  </p:par>
                  <p:par>
                    <p:cTn id="297" fill="hold">
                      <p:stCondLst>
                        <p:cond delay="indefinite"/>
                      </p:stCondLst>
                      <p:childTnLst>
                        <p:par>
                          <p:cTn id="298" fill="hold">
                            <p:stCondLst>
                              <p:cond delay="0"/>
                            </p:stCondLst>
                            <p:childTnLst>
                              <p:par>
                                <p:cTn id="299" presetID="1" presetClass="entr" presetSubtype="0" fill="hold" grpId="0" nodeType="clickEffect">
                                  <p:stCondLst>
                                    <p:cond delay="0"/>
                                  </p:stCondLst>
                                  <p:childTnLst>
                                    <p:set>
                                      <p:cBhvr>
                                        <p:cTn id="300" dur="1" fill="hold">
                                          <p:stCondLst>
                                            <p:cond delay="0"/>
                                          </p:stCondLst>
                                        </p:cTn>
                                        <p:tgtEl>
                                          <p:spTgt spid="48"/>
                                        </p:tgtEl>
                                        <p:attrNameLst>
                                          <p:attrName>style.visibility</p:attrName>
                                        </p:attrNameLst>
                                      </p:cBhvr>
                                      <p:to>
                                        <p:strVal val="visible"/>
                                      </p:to>
                                    </p:set>
                                  </p:childTnLst>
                                </p:cTn>
                              </p:par>
                            </p:childTnLst>
                          </p:cTn>
                        </p:par>
                      </p:childTnLst>
                    </p:cTn>
                  </p:par>
                  <p:par>
                    <p:cTn id="301" fill="hold">
                      <p:stCondLst>
                        <p:cond delay="indefinite"/>
                      </p:stCondLst>
                      <p:childTnLst>
                        <p:par>
                          <p:cTn id="302" fill="hold">
                            <p:stCondLst>
                              <p:cond delay="0"/>
                            </p:stCondLst>
                            <p:childTnLst>
                              <p:par>
                                <p:cTn id="303" presetID="42" presetClass="path" presetSubtype="0" accel="50000" decel="50000" fill="hold" grpId="0" nodeType="clickEffect">
                                  <p:stCondLst>
                                    <p:cond delay="0"/>
                                  </p:stCondLst>
                                  <p:childTnLst>
                                    <p:animMotion origin="layout" path="M -3.33333E-6 2.22222E-6 L -3.33333E-6 0.63889 " pathEditMode="relative" rAng="0" ptsTypes="AA">
                                      <p:cBhvr>
                                        <p:cTn id="304" dur="2000" fill="hold"/>
                                        <p:tgtEl>
                                          <p:spTgt spid="5"/>
                                        </p:tgtEl>
                                        <p:attrNameLst>
                                          <p:attrName>ppt_x</p:attrName>
                                          <p:attrName>ppt_y</p:attrName>
                                        </p:attrNameLst>
                                      </p:cBhvr>
                                      <p:rCtr x="0" y="319"/>
                                    </p:animMotion>
                                  </p:childTnLst>
                                </p:cTn>
                              </p:par>
                            </p:childTnLst>
                          </p:cTn>
                        </p:par>
                      </p:childTnLst>
                    </p:cTn>
                  </p:par>
                  <p:par>
                    <p:cTn id="305" fill="hold">
                      <p:stCondLst>
                        <p:cond delay="indefinite"/>
                      </p:stCondLst>
                      <p:childTnLst>
                        <p:par>
                          <p:cTn id="306" fill="hold">
                            <p:stCondLst>
                              <p:cond delay="0"/>
                            </p:stCondLst>
                            <p:childTnLst>
                              <p:par>
                                <p:cTn id="307" presetID="1" presetClass="entr" presetSubtype="0" fill="hold" grpId="0" nodeType="clickEffect">
                                  <p:stCondLst>
                                    <p:cond delay="0"/>
                                  </p:stCondLst>
                                  <p:childTnLst>
                                    <p:set>
                                      <p:cBhvr>
                                        <p:cTn id="308" dur="1" fill="hold">
                                          <p:stCondLst>
                                            <p:cond delay="0"/>
                                          </p:stCondLst>
                                        </p:cTn>
                                        <p:tgtEl>
                                          <p:spTgt spid="52"/>
                                        </p:tgtEl>
                                        <p:attrNameLst>
                                          <p:attrName>style.visibility</p:attrName>
                                        </p:attrNameLst>
                                      </p:cBhvr>
                                      <p:to>
                                        <p:strVal val="visible"/>
                                      </p:to>
                                    </p:set>
                                  </p:childTnLst>
                                </p:cTn>
                              </p:par>
                            </p:childTnLst>
                          </p:cTn>
                        </p:par>
                      </p:childTnLst>
                    </p:cTn>
                  </p:par>
                  <p:par>
                    <p:cTn id="309" fill="hold">
                      <p:stCondLst>
                        <p:cond delay="indefinite"/>
                      </p:stCondLst>
                      <p:childTnLst>
                        <p:par>
                          <p:cTn id="310" fill="hold">
                            <p:stCondLst>
                              <p:cond delay="0"/>
                            </p:stCondLst>
                            <p:childTnLst>
                              <p:par>
                                <p:cTn id="311" presetID="1" presetClass="entr" presetSubtype="0" fill="hold" grpId="0" nodeType="clickEffect">
                                  <p:stCondLst>
                                    <p:cond delay="0"/>
                                  </p:stCondLst>
                                  <p:childTnLst>
                                    <p:set>
                                      <p:cBhvr>
                                        <p:cTn id="312" dur="1" fill="hold">
                                          <p:stCondLst>
                                            <p:cond delay="0"/>
                                          </p:stCondLst>
                                        </p:cTn>
                                        <p:tgtEl>
                                          <p:spTgt spid="53"/>
                                        </p:tgtEl>
                                        <p:attrNameLst>
                                          <p:attrName>style.visibility</p:attrName>
                                        </p:attrNameLst>
                                      </p:cBhvr>
                                      <p:to>
                                        <p:strVal val="visible"/>
                                      </p:to>
                                    </p:set>
                                  </p:childTnLst>
                                </p:cTn>
                              </p:par>
                            </p:childTnLst>
                          </p:cTn>
                        </p:par>
                      </p:childTnLst>
                    </p:cTn>
                  </p:par>
                  <p:par>
                    <p:cTn id="313" fill="hold">
                      <p:stCondLst>
                        <p:cond delay="indefinite"/>
                      </p:stCondLst>
                      <p:childTnLst>
                        <p:par>
                          <p:cTn id="314" fill="hold">
                            <p:stCondLst>
                              <p:cond delay="0"/>
                            </p:stCondLst>
                            <p:childTnLst>
                              <p:par>
                                <p:cTn id="315" presetID="1" presetClass="entr" presetSubtype="0" fill="hold" grpId="0" nodeType="clickEffect">
                                  <p:stCondLst>
                                    <p:cond delay="0"/>
                                  </p:stCondLst>
                                  <p:childTnLst>
                                    <p:set>
                                      <p:cBhvr>
                                        <p:cTn id="316" dur="1" fill="hold">
                                          <p:stCondLst>
                                            <p:cond delay="0"/>
                                          </p:stCondLst>
                                        </p:cTn>
                                        <p:tgtEl>
                                          <p:spTgt spid="54"/>
                                        </p:tgtEl>
                                        <p:attrNameLst>
                                          <p:attrName>style.visibility</p:attrName>
                                        </p:attrNameLst>
                                      </p:cBhvr>
                                      <p:to>
                                        <p:strVal val="visible"/>
                                      </p:to>
                                    </p:set>
                                  </p:childTnLst>
                                </p:cTn>
                              </p:par>
                            </p:childTnLst>
                          </p:cTn>
                        </p:par>
                      </p:childTnLst>
                    </p:cTn>
                  </p:par>
                  <p:par>
                    <p:cTn id="317" fill="hold">
                      <p:stCondLst>
                        <p:cond delay="indefinite"/>
                      </p:stCondLst>
                      <p:childTnLst>
                        <p:par>
                          <p:cTn id="318" fill="hold">
                            <p:stCondLst>
                              <p:cond delay="0"/>
                            </p:stCondLst>
                            <p:childTnLst>
                              <p:par>
                                <p:cTn id="319" presetID="1" presetClass="entr" presetSubtype="0" fill="hold" grpId="0" nodeType="clickEffect">
                                  <p:stCondLst>
                                    <p:cond delay="0"/>
                                  </p:stCondLst>
                                  <p:childTnLst>
                                    <p:set>
                                      <p:cBhvr>
                                        <p:cTn id="320" dur="1" fill="hold">
                                          <p:stCondLst>
                                            <p:cond delay="0"/>
                                          </p:stCondLst>
                                        </p:cTn>
                                        <p:tgtEl>
                                          <p:spTgt spid="55"/>
                                        </p:tgtEl>
                                        <p:attrNameLst>
                                          <p:attrName>style.visibility</p:attrName>
                                        </p:attrNameLst>
                                      </p:cBhvr>
                                      <p:to>
                                        <p:strVal val="visible"/>
                                      </p:to>
                                    </p:set>
                                  </p:childTnLst>
                                </p:cTn>
                              </p:par>
                            </p:childTnLst>
                          </p:cTn>
                        </p:par>
                      </p:childTnLst>
                    </p:cTn>
                  </p:par>
                  <p:par>
                    <p:cTn id="321" fill="hold">
                      <p:stCondLst>
                        <p:cond delay="indefinite"/>
                      </p:stCondLst>
                      <p:childTnLst>
                        <p:par>
                          <p:cTn id="322" fill="hold">
                            <p:stCondLst>
                              <p:cond delay="0"/>
                            </p:stCondLst>
                            <p:childTnLst>
                              <p:par>
                                <p:cTn id="323" presetID="1" presetClass="entr" presetSubtype="0" fill="hold" grpId="0" nodeType="clickEffect">
                                  <p:stCondLst>
                                    <p:cond delay="0"/>
                                  </p:stCondLst>
                                  <p:childTnLst>
                                    <p:set>
                                      <p:cBhvr>
                                        <p:cTn id="324" dur="1" fill="hold">
                                          <p:stCondLst>
                                            <p:cond delay="0"/>
                                          </p:stCondLst>
                                        </p:cTn>
                                        <p:tgtEl>
                                          <p:spTgt spid="56"/>
                                        </p:tgtEl>
                                        <p:attrNameLst>
                                          <p:attrName>style.visibility</p:attrName>
                                        </p:attrNameLst>
                                      </p:cBhvr>
                                      <p:to>
                                        <p:strVal val="visible"/>
                                      </p:to>
                                    </p:set>
                                  </p:childTnLst>
                                </p:cTn>
                              </p:par>
                            </p:childTnLst>
                          </p:cTn>
                        </p:par>
                      </p:childTnLst>
                    </p:cTn>
                  </p:par>
                  <p:par>
                    <p:cTn id="325" fill="hold">
                      <p:stCondLst>
                        <p:cond delay="indefinite"/>
                      </p:stCondLst>
                      <p:childTnLst>
                        <p:par>
                          <p:cTn id="326" fill="hold">
                            <p:stCondLst>
                              <p:cond delay="0"/>
                            </p:stCondLst>
                            <p:childTnLst>
                              <p:par>
                                <p:cTn id="327" presetID="1" presetClass="entr" presetSubtype="0" fill="hold" grpId="0" nodeType="clickEffect">
                                  <p:stCondLst>
                                    <p:cond delay="0"/>
                                  </p:stCondLst>
                                  <p:childTnLst>
                                    <p:set>
                                      <p:cBhvr>
                                        <p:cTn id="328" dur="1" fill="hold">
                                          <p:stCondLst>
                                            <p:cond delay="0"/>
                                          </p:stCondLst>
                                        </p:cTn>
                                        <p:tgtEl>
                                          <p:spTgt spid="57"/>
                                        </p:tgtEl>
                                        <p:attrNameLst>
                                          <p:attrName>style.visibility</p:attrName>
                                        </p:attrNameLst>
                                      </p:cBhvr>
                                      <p:to>
                                        <p:strVal val="visible"/>
                                      </p:to>
                                    </p:set>
                                  </p:childTnLst>
                                </p:cTn>
                              </p:par>
                            </p:childTnLst>
                          </p:cTn>
                        </p:par>
                      </p:childTnLst>
                    </p:cTn>
                  </p:par>
                  <p:par>
                    <p:cTn id="329" fill="hold">
                      <p:stCondLst>
                        <p:cond delay="indefinite"/>
                      </p:stCondLst>
                      <p:childTnLst>
                        <p:par>
                          <p:cTn id="330" fill="hold">
                            <p:stCondLst>
                              <p:cond delay="0"/>
                            </p:stCondLst>
                            <p:childTnLst>
                              <p:par>
                                <p:cTn id="331" presetID="1" presetClass="entr" presetSubtype="0" fill="hold" grpId="0" nodeType="clickEffect">
                                  <p:stCondLst>
                                    <p:cond delay="0"/>
                                  </p:stCondLst>
                                  <p:childTnLst>
                                    <p:set>
                                      <p:cBhvr>
                                        <p:cTn id="33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0" grpId="0" animBg="1"/>
      <p:bldP spid="10" grpId="1" animBg="1"/>
      <p:bldP spid="10" grpId="2" animBg="1"/>
      <p:bldP spid="10" grpId="3"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p:bldP spid="16" grpId="1"/>
      <p:bldP spid="16" grpId="2"/>
      <p:bldP spid="17" grpId="0"/>
      <p:bldP spid="17" grpId="1"/>
      <p:bldP spid="17" grpId="2"/>
      <p:bldP spid="19" grpId="0" animBg="1"/>
      <p:bldP spid="19" grpId="1" animBg="1"/>
      <p:bldP spid="20" grpId="0" animBg="1"/>
      <p:bldP spid="20" grpId="1" animBg="1"/>
      <p:bldP spid="20" grpId="2"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29" grpId="2" animBg="1"/>
      <p:bldP spid="30" grpId="0" animBg="1"/>
      <p:bldP spid="30" grpId="1" animBg="1"/>
      <p:bldP spid="31" grpId="0" animBg="1"/>
      <p:bldP spid="31" grpId="1" animBg="1"/>
      <p:bldP spid="32" grpId="0" animBg="1"/>
      <p:bldP spid="32" grpId="1" animBg="1"/>
      <p:bldP spid="32" grpId="2" animBg="1"/>
      <p:bldP spid="33" grpId="0" animBg="1"/>
      <p:bldP spid="33" grpId="1" animBg="1"/>
      <p:bldP spid="33" grpId="2" animBg="1"/>
      <p:bldP spid="34" grpId="0" animBg="1"/>
      <p:bldP spid="34" grpId="1" animBg="1"/>
      <p:bldP spid="44" grpId="0" animBg="1"/>
      <p:bldP spid="44" grpId="1" animBg="1"/>
      <p:bldP spid="46" grpId="0" animBg="1"/>
      <p:bldP spid="46" grpId="1" animBg="1"/>
      <p:bldP spid="48" grpId="0" animBg="1"/>
      <p:bldP spid="52" grpId="0" animBg="1"/>
      <p:bldP spid="53" grpId="0" animBg="1"/>
      <p:bldP spid="54" grpId="0" animBg="1"/>
      <p:bldP spid="55" grpId="0" animBg="1"/>
      <p:bldP spid="56" grpId="0" animBg="1"/>
      <p:bldP spid="57" grpId="0" animBg="1"/>
      <p:bldP spid="5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a:t>Practical example:</a:t>
            </a:r>
          </a:p>
        </p:txBody>
      </p:sp>
      <p:sp>
        <p:nvSpPr>
          <p:cNvPr id="3" name="Content Placeholder 2"/>
          <p:cNvSpPr>
            <a:spLocks noGrp="1"/>
          </p:cNvSpPr>
          <p:nvPr>
            <p:ph idx="1"/>
          </p:nvPr>
        </p:nvSpPr>
        <p:spPr/>
        <p:txBody>
          <a:bodyPr/>
          <a:lstStyle/>
          <a:p>
            <a:endParaRPr lang="en-US"/>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r>
              <a:rPr lang="en-US" sz="1300" dirty="0" smtClean="0">
                <a:solidFill>
                  <a:prstClr val="black">
                    <a:lumMod val="85000"/>
                    <a:lumOff val="15000"/>
                  </a:prstClr>
                </a:solidFill>
                <a:latin typeface="Arial" pitchFamily="34" charset="0"/>
                <a:cs typeface="Arial" pitchFamily="34" charset="0"/>
              </a:rPr>
              <a:t>Redesigning Wikipedia for  Education </a:t>
            </a:r>
            <a:endParaRPr lang="en-US" sz="1300" dirty="0">
              <a:solidFill>
                <a:prstClr val="black">
                  <a:lumMod val="85000"/>
                  <a:lumOff val="15000"/>
                </a:prstClr>
              </a:solidFill>
              <a:latin typeface="Arial" pitchFamily="34" charset="0"/>
              <a:cs typeface="Arial" pitchFamily="34" charset="0"/>
            </a:endParaRPr>
          </a:p>
        </p:txBody>
      </p:sp>
      <p:sp>
        <p:nvSpPr>
          <p:cNvPr id="7" name="4 Rectángulo"/>
          <p:cNvSpPr/>
          <p:nvPr/>
        </p:nvSpPr>
        <p:spPr>
          <a:xfrm>
            <a:off x="1142172" y="1600200"/>
            <a:ext cx="1600200" cy="2934204"/>
          </a:xfrm>
          <a:prstGeom prst="rect">
            <a:avLst/>
          </a:prstGeom>
          <a:solidFill>
            <a:schemeClr val="bg1">
              <a:lumMod val="75000"/>
            </a:schemeClr>
          </a:solidFill>
        </p:spPr>
        <p:style>
          <a:lnRef idx="3">
            <a:schemeClr val="lt1"/>
          </a:lnRef>
          <a:fillRef idx="1">
            <a:schemeClr val="accent5"/>
          </a:fillRef>
          <a:effectRef idx="1">
            <a:schemeClr val="accent5"/>
          </a:effectRef>
          <a:fontRef idx="minor">
            <a:schemeClr val="lt1"/>
          </a:fontRef>
        </p:style>
        <p:txBody>
          <a:bodyPr rtlCol="0" anchor="ctr" anchorCtr="0"/>
          <a:lstStyle/>
          <a:p>
            <a:pPr algn="ctr"/>
            <a:r>
              <a:rPr lang="en-US" sz="2400" b="1" dirty="0" smtClean="0">
                <a:solidFill>
                  <a:schemeClr val="tx1"/>
                </a:solidFill>
              </a:rPr>
              <a:t>Collection of pictures</a:t>
            </a:r>
          </a:p>
          <a:p>
            <a:pPr algn="ctr"/>
            <a:r>
              <a:rPr lang="en-US" sz="2400" b="1" dirty="0" smtClean="0">
                <a:solidFill>
                  <a:schemeClr val="tx1"/>
                </a:solidFill>
              </a:rPr>
              <a:t>+</a:t>
            </a:r>
          </a:p>
          <a:p>
            <a:pPr algn="ctr"/>
            <a:r>
              <a:rPr lang="en-US" sz="2400" b="1" dirty="0" smtClean="0">
                <a:solidFill>
                  <a:schemeClr val="tx1"/>
                </a:solidFill>
              </a:rPr>
              <a:t>tags</a:t>
            </a:r>
            <a:endParaRPr lang="en-US" sz="2400" b="1" dirty="0">
              <a:solidFill>
                <a:schemeClr val="tx1"/>
              </a:solidFill>
            </a:endParaRPr>
          </a:p>
        </p:txBody>
      </p:sp>
      <p:sp>
        <p:nvSpPr>
          <p:cNvPr id="8" name="11 Rectángulo"/>
          <p:cNvSpPr/>
          <p:nvPr/>
        </p:nvSpPr>
        <p:spPr>
          <a:xfrm>
            <a:off x="2894772" y="1600200"/>
            <a:ext cx="1600200" cy="2934204"/>
          </a:xfrm>
          <a:prstGeom prst="rect">
            <a:avLst/>
          </a:prstGeom>
          <a:solidFill>
            <a:schemeClr val="bg1">
              <a:lumMod val="75000"/>
            </a:schemeClr>
          </a:solidFill>
        </p:spPr>
        <p:style>
          <a:lnRef idx="3">
            <a:schemeClr val="lt1"/>
          </a:lnRef>
          <a:fillRef idx="1">
            <a:schemeClr val="accent5"/>
          </a:fillRef>
          <a:effectRef idx="1">
            <a:schemeClr val="accent5"/>
          </a:effectRef>
          <a:fontRef idx="minor">
            <a:schemeClr val="lt1"/>
          </a:fontRef>
        </p:style>
        <p:txBody>
          <a:bodyPr rtlCol="0" anchor="ctr" anchorCtr="0"/>
          <a:lstStyle/>
          <a:p>
            <a:pPr algn="ctr"/>
            <a:r>
              <a:rPr lang="en-US" sz="2400" b="1" dirty="0" smtClean="0">
                <a:solidFill>
                  <a:schemeClr val="tx1"/>
                </a:solidFill>
              </a:rPr>
              <a:t>Collection of Songs</a:t>
            </a:r>
          </a:p>
          <a:p>
            <a:pPr algn="ctr"/>
            <a:r>
              <a:rPr lang="en-US" sz="2400" b="1" dirty="0" smtClean="0">
                <a:solidFill>
                  <a:schemeClr val="tx1"/>
                </a:solidFill>
              </a:rPr>
              <a:t>+</a:t>
            </a:r>
          </a:p>
          <a:p>
            <a:pPr algn="ctr"/>
            <a:r>
              <a:rPr lang="en-US" sz="2400" b="1" dirty="0" smtClean="0">
                <a:solidFill>
                  <a:schemeClr val="tx1"/>
                </a:solidFill>
              </a:rPr>
              <a:t>Music genres</a:t>
            </a:r>
          </a:p>
          <a:p>
            <a:pPr algn="ctr"/>
            <a:r>
              <a:rPr lang="en-US" sz="2400" b="1" dirty="0" smtClean="0">
                <a:solidFill>
                  <a:schemeClr val="tx1"/>
                </a:solidFill>
              </a:rPr>
              <a:t>+</a:t>
            </a:r>
          </a:p>
          <a:p>
            <a:pPr algn="ctr"/>
            <a:r>
              <a:rPr lang="en-US" sz="2400" b="1" dirty="0" smtClean="0">
                <a:solidFill>
                  <a:schemeClr val="tx1"/>
                </a:solidFill>
              </a:rPr>
              <a:t>composers</a:t>
            </a:r>
            <a:endParaRPr lang="en-US" sz="2400" b="1" dirty="0">
              <a:solidFill>
                <a:schemeClr val="tx1"/>
              </a:solidFill>
            </a:endParaRPr>
          </a:p>
        </p:txBody>
      </p:sp>
      <p:sp>
        <p:nvSpPr>
          <p:cNvPr id="9" name="12 Rectángulo"/>
          <p:cNvSpPr/>
          <p:nvPr/>
        </p:nvSpPr>
        <p:spPr>
          <a:xfrm>
            <a:off x="4647372" y="1600200"/>
            <a:ext cx="1600200" cy="2934204"/>
          </a:xfrm>
          <a:prstGeom prst="rect">
            <a:avLst/>
          </a:prstGeom>
          <a:solidFill>
            <a:schemeClr val="bg1">
              <a:lumMod val="75000"/>
            </a:schemeClr>
          </a:solidFill>
        </p:spPr>
        <p:style>
          <a:lnRef idx="3">
            <a:schemeClr val="lt1"/>
          </a:lnRef>
          <a:fillRef idx="1">
            <a:schemeClr val="accent5"/>
          </a:fillRef>
          <a:effectRef idx="1">
            <a:schemeClr val="accent5"/>
          </a:effectRef>
          <a:fontRef idx="minor">
            <a:schemeClr val="lt1"/>
          </a:fontRef>
        </p:style>
        <p:txBody>
          <a:bodyPr rtlCol="0" anchor="ctr" anchorCtr="0"/>
          <a:lstStyle/>
          <a:p>
            <a:pPr algn="ctr"/>
            <a:r>
              <a:rPr lang="en-US" sz="2400" b="1" dirty="0" smtClean="0">
                <a:solidFill>
                  <a:schemeClr val="tx1"/>
                </a:solidFill>
              </a:rPr>
              <a:t>Collection of interesting topics</a:t>
            </a:r>
            <a:endParaRPr lang="en-US" sz="2400" b="1" dirty="0">
              <a:solidFill>
                <a:schemeClr val="tx1"/>
              </a:solidFill>
            </a:endParaRPr>
          </a:p>
        </p:txBody>
      </p:sp>
      <p:sp>
        <p:nvSpPr>
          <p:cNvPr id="10" name="13 Rectángulo"/>
          <p:cNvSpPr/>
          <p:nvPr/>
        </p:nvSpPr>
        <p:spPr>
          <a:xfrm>
            <a:off x="6399972" y="1600200"/>
            <a:ext cx="1600200" cy="2934204"/>
          </a:xfrm>
          <a:prstGeom prst="rect">
            <a:avLst/>
          </a:prstGeom>
          <a:solidFill>
            <a:schemeClr val="bg1">
              <a:lumMod val="75000"/>
            </a:schemeClr>
          </a:solidFill>
        </p:spPr>
        <p:style>
          <a:lnRef idx="3">
            <a:schemeClr val="lt1"/>
          </a:lnRef>
          <a:fillRef idx="1">
            <a:schemeClr val="accent5"/>
          </a:fillRef>
          <a:effectRef idx="1">
            <a:schemeClr val="accent5"/>
          </a:effectRef>
          <a:fontRef idx="minor">
            <a:schemeClr val="lt1"/>
          </a:fontRef>
        </p:style>
        <p:txBody>
          <a:bodyPr rtlCol="0" anchor="ctr" anchorCtr="0"/>
          <a:lstStyle/>
          <a:p>
            <a:pPr algn="ctr"/>
            <a:r>
              <a:rPr lang="en-US" sz="2400" b="1" dirty="0" smtClean="0">
                <a:solidFill>
                  <a:schemeClr val="tx1"/>
                </a:solidFill>
              </a:rPr>
              <a:t>Collection </a:t>
            </a:r>
            <a:r>
              <a:rPr lang="en-US" altLang="ja-JP" sz="2400" b="1" dirty="0" smtClean="0">
                <a:solidFill>
                  <a:schemeClr val="tx1"/>
                </a:solidFill>
              </a:rPr>
              <a:t>important t</a:t>
            </a:r>
            <a:r>
              <a:rPr lang="en-US" sz="2400" b="1" dirty="0" smtClean="0">
                <a:solidFill>
                  <a:schemeClr val="tx1"/>
                </a:solidFill>
              </a:rPr>
              <a:t>erms</a:t>
            </a:r>
          </a:p>
          <a:p>
            <a:pPr algn="ctr"/>
            <a:r>
              <a:rPr lang="en-US" sz="2400" b="1" dirty="0" smtClean="0">
                <a:solidFill>
                  <a:schemeClr val="tx1"/>
                </a:solidFill>
              </a:rPr>
              <a:t>(keywords)</a:t>
            </a:r>
            <a:endParaRPr lang="en-US" sz="2400" b="1" dirty="0">
              <a:solidFill>
                <a:schemeClr val="tx1"/>
              </a:solidFill>
            </a:endParaRPr>
          </a:p>
        </p:txBody>
      </p:sp>
      <p:sp>
        <p:nvSpPr>
          <p:cNvPr id="11" name="14 CuadroTexto"/>
          <p:cNvSpPr txBox="1"/>
          <p:nvPr/>
        </p:nvSpPr>
        <p:spPr>
          <a:xfrm>
            <a:off x="2570922" y="5906005"/>
            <a:ext cx="4000500" cy="461665"/>
          </a:xfrm>
          <a:prstGeom prst="rect">
            <a:avLst/>
          </a:prstGeom>
          <a:noFill/>
          <a:ln>
            <a:solidFill>
              <a:schemeClr val="bg1"/>
            </a:solidFill>
          </a:ln>
        </p:spPr>
        <p:txBody>
          <a:bodyPr wrap="square" rtlCol="0">
            <a:spAutoFit/>
          </a:bodyPr>
          <a:lstStyle/>
          <a:p>
            <a:pPr algn="ctr"/>
            <a:r>
              <a:rPr lang="en-US" sz="2400" dirty="0" smtClean="0">
                <a:solidFill>
                  <a:schemeClr val="bg1"/>
                </a:solidFill>
              </a:rPr>
              <a:t>My own dataset of interest</a:t>
            </a:r>
            <a:endParaRPr lang="en-US" sz="2400" dirty="0">
              <a:solidFill>
                <a:schemeClr val="bg1"/>
              </a:solidFill>
            </a:endParaRPr>
          </a:p>
        </p:txBody>
      </p:sp>
      <p:cxnSp>
        <p:nvCxnSpPr>
          <p:cNvPr id="12" name="16 Conector curvado"/>
          <p:cNvCxnSpPr>
            <a:stCxn id="7" idx="2"/>
            <a:endCxn id="11" idx="0"/>
          </p:cNvCxnSpPr>
          <p:nvPr/>
        </p:nvCxnSpPr>
        <p:spPr>
          <a:xfrm rot="16200000" flipH="1">
            <a:off x="2570922" y="3905754"/>
            <a:ext cx="1371601" cy="2628900"/>
          </a:xfrm>
          <a:prstGeom prst="curvedConnector3">
            <a:avLst>
              <a:gd name="adj1" fmla="val 50000"/>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18 Conector curvado"/>
          <p:cNvCxnSpPr>
            <a:stCxn id="8" idx="2"/>
          </p:cNvCxnSpPr>
          <p:nvPr/>
        </p:nvCxnSpPr>
        <p:spPr>
          <a:xfrm rot="16200000" flipH="1">
            <a:off x="3485322" y="4743954"/>
            <a:ext cx="1295400" cy="876300"/>
          </a:xfrm>
          <a:prstGeom prst="curvedConnector3">
            <a:avLst>
              <a:gd name="adj1" fmla="val 50000"/>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20 Conector curvado"/>
          <p:cNvCxnSpPr>
            <a:stCxn id="9" idx="2"/>
            <a:endCxn id="11" idx="0"/>
          </p:cNvCxnSpPr>
          <p:nvPr/>
        </p:nvCxnSpPr>
        <p:spPr>
          <a:xfrm rot="5400000">
            <a:off x="4323522" y="4782054"/>
            <a:ext cx="1371601" cy="876300"/>
          </a:xfrm>
          <a:prstGeom prst="curvedConnector3">
            <a:avLst>
              <a:gd name="adj1" fmla="val 50000"/>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22 Conector curvado"/>
          <p:cNvCxnSpPr>
            <a:stCxn id="10" idx="2"/>
            <a:endCxn id="11" idx="0"/>
          </p:cNvCxnSpPr>
          <p:nvPr/>
        </p:nvCxnSpPr>
        <p:spPr>
          <a:xfrm rot="5400000">
            <a:off x="5199822" y="3905754"/>
            <a:ext cx="1371601" cy="2628900"/>
          </a:xfrm>
          <a:prstGeom prst="curvedConnector3">
            <a:avLst>
              <a:gd name="adj1" fmla="val 50000"/>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896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 Rectángulo redondeado"/>
          <p:cNvSpPr/>
          <p:nvPr/>
        </p:nvSpPr>
        <p:spPr>
          <a:xfrm>
            <a:off x="76200" y="76200"/>
            <a:ext cx="1143000" cy="6705600"/>
          </a:xfrm>
          <a:prstGeom prst="roundRect">
            <a:avLst/>
          </a:prstGeom>
        </p:spPr>
        <p:style>
          <a:lnRef idx="3">
            <a:schemeClr val="lt1"/>
          </a:lnRef>
          <a:fillRef idx="1">
            <a:schemeClr val="accent5"/>
          </a:fillRef>
          <a:effectRef idx="1">
            <a:schemeClr val="accent5"/>
          </a:effectRef>
          <a:fontRef idx="minor">
            <a:schemeClr val="lt1"/>
          </a:fontRef>
        </p:style>
        <p:txBody>
          <a:bodyPr vert="vert270" rtlCol="0" anchor="ctr"/>
          <a:lstStyle/>
          <a:p>
            <a:pPr algn="ctr"/>
            <a:r>
              <a:rPr lang="en-US" sz="3200" dirty="0" smtClean="0"/>
              <a:t>Tool set</a:t>
            </a:r>
          </a:p>
          <a:p>
            <a:pPr algn="ctr"/>
            <a:r>
              <a:rPr lang="en-US" sz="3200" dirty="0" smtClean="0"/>
              <a:t>(applications)</a:t>
            </a:r>
            <a:endParaRPr lang="en-US" sz="3200" dirty="0"/>
          </a:p>
        </p:txBody>
      </p:sp>
      <p:sp>
        <p:nvSpPr>
          <p:cNvPr id="3" name="4 Rectángulo redondeado"/>
          <p:cNvSpPr/>
          <p:nvPr/>
        </p:nvSpPr>
        <p:spPr>
          <a:xfrm>
            <a:off x="1295400" y="152400"/>
            <a:ext cx="7696200" cy="6629400"/>
          </a:xfrm>
          <a:prstGeom prst="roundRect">
            <a:avLst>
              <a:gd name="adj" fmla="val 2949"/>
            </a:avLst>
          </a:prstGeom>
        </p:spPr>
        <p:style>
          <a:lnRef idx="2">
            <a:schemeClr val="dk1"/>
          </a:lnRef>
          <a:fillRef idx="1">
            <a:schemeClr val="lt1"/>
          </a:fillRef>
          <a:effectRef idx="0">
            <a:schemeClr val="dk1"/>
          </a:effectRef>
          <a:fontRef idx="minor">
            <a:schemeClr val="dk1"/>
          </a:fontRef>
        </p:style>
        <p:txBody>
          <a:bodyPr vert="horz" rtlCol="0" anchor="ctr"/>
          <a:lstStyle/>
          <a:p>
            <a:pPr algn="ctr"/>
            <a:r>
              <a:rPr lang="en-US" sz="3600" dirty="0" smtClean="0"/>
              <a:t>Work space</a:t>
            </a:r>
            <a:endParaRPr lang="en-US" sz="3600" dirty="0"/>
          </a:p>
        </p:txBody>
      </p:sp>
      <p:sp>
        <p:nvSpPr>
          <p:cNvPr id="4" name="37 Rectángulo redondeado"/>
          <p:cNvSpPr/>
          <p:nvPr/>
        </p:nvSpPr>
        <p:spPr>
          <a:xfrm>
            <a:off x="76200" y="1219200"/>
            <a:ext cx="1143000" cy="1143000"/>
          </a:xfrm>
          <a:prstGeom prst="roundRect">
            <a:avLst/>
          </a:prstGeom>
          <a:solidFill>
            <a:schemeClr val="bg1">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lIns="0" rIns="0" rtlCol="0" anchor="t" anchorCtr="0"/>
          <a:lstStyle/>
          <a:p>
            <a:pPr algn="ctr"/>
            <a:r>
              <a:rPr lang="en-US" dirty="0" smtClean="0"/>
              <a:t>Social</a:t>
            </a:r>
          </a:p>
          <a:p>
            <a:pPr algn="ctr"/>
            <a:r>
              <a:rPr lang="en-US" dirty="0" smtClean="0"/>
              <a:t>tools</a:t>
            </a:r>
            <a:endParaRPr lang="en-US" dirty="0"/>
          </a:p>
        </p:txBody>
      </p:sp>
      <p:sp>
        <p:nvSpPr>
          <p:cNvPr id="5" name="8 Rectángulo redondeado"/>
          <p:cNvSpPr/>
          <p:nvPr/>
        </p:nvSpPr>
        <p:spPr>
          <a:xfrm>
            <a:off x="76200" y="990600"/>
            <a:ext cx="1143000" cy="1143000"/>
          </a:xfrm>
          <a:prstGeom prst="roundRect">
            <a:avLst/>
          </a:prstGeom>
        </p:spPr>
        <p:style>
          <a:lnRef idx="3">
            <a:schemeClr val="lt1"/>
          </a:lnRef>
          <a:fillRef idx="1">
            <a:schemeClr val="accent1"/>
          </a:fillRef>
          <a:effectRef idx="1">
            <a:schemeClr val="accent1"/>
          </a:effectRef>
          <a:fontRef idx="minor">
            <a:schemeClr val="lt1"/>
          </a:fontRef>
        </p:style>
        <p:txBody>
          <a:bodyPr lIns="0" rIns="0" rtlCol="0" anchor="t" anchorCtr="0"/>
          <a:lstStyle/>
          <a:p>
            <a:pPr algn="ctr"/>
            <a:r>
              <a:rPr lang="en-US" dirty="0" smtClean="0"/>
              <a:t>Feedback</a:t>
            </a:r>
          </a:p>
          <a:p>
            <a:pPr algn="ctr"/>
            <a:r>
              <a:rPr lang="en-US" dirty="0" smtClean="0"/>
              <a:t>tools</a:t>
            </a:r>
            <a:endParaRPr lang="en-US" dirty="0"/>
          </a:p>
        </p:txBody>
      </p:sp>
      <p:sp>
        <p:nvSpPr>
          <p:cNvPr id="6" name="9 Rectángulo redondeado"/>
          <p:cNvSpPr/>
          <p:nvPr/>
        </p:nvSpPr>
        <p:spPr>
          <a:xfrm>
            <a:off x="76200" y="762000"/>
            <a:ext cx="1143000" cy="1143000"/>
          </a:xfrm>
          <a:prstGeom prst="roundRect">
            <a:avLst/>
          </a:prstGeom>
        </p:spPr>
        <p:style>
          <a:lnRef idx="3">
            <a:schemeClr val="lt1"/>
          </a:lnRef>
          <a:fillRef idx="1">
            <a:schemeClr val="accent4"/>
          </a:fillRef>
          <a:effectRef idx="1">
            <a:schemeClr val="accent4"/>
          </a:effectRef>
          <a:fontRef idx="minor">
            <a:schemeClr val="lt1"/>
          </a:fontRef>
        </p:style>
        <p:txBody>
          <a:bodyPr rtlCol="0" anchor="t" anchorCtr="0"/>
          <a:lstStyle/>
          <a:p>
            <a:pPr algn="ctr"/>
            <a:r>
              <a:rPr lang="en-US" dirty="0" smtClean="0"/>
              <a:t>Analysis</a:t>
            </a:r>
          </a:p>
          <a:p>
            <a:pPr algn="ctr"/>
            <a:r>
              <a:rPr lang="en-US" dirty="0" smtClean="0"/>
              <a:t>tools</a:t>
            </a:r>
            <a:endParaRPr lang="en-US" dirty="0"/>
          </a:p>
        </p:txBody>
      </p:sp>
      <p:sp>
        <p:nvSpPr>
          <p:cNvPr id="7" name="7 Rectángulo redondeado"/>
          <p:cNvSpPr/>
          <p:nvPr/>
        </p:nvSpPr>
        <p:spPr>
          <a:xfrm>
            <a:off x="76200" y="609600"/>
            <a:ext cx="1143000" cy="1066800"/>
          </a:xfrm>
          <a:prstGeom prst="roundRect">
            <a:avLst/>
          </a:prstGeom>
        </p:spPr>
        <p:style>
          <a:lnRef idx="3">
            <a:schemeClr val="lt1"/>
          </a:lnRef>
          <a:fillRef idx="1">
            <a:schemeClr val="accent6"/>
          </a:fillRef>
          <a:effectRef idx="1">
            <a:schemeClr val="accent6"/>
          </a:effectRef>
          <a:fontRef idx="minor">
            <a:schemeClr val="lt1"/>
          </a:fontRef>
        </p:style>
        <p:txBody>
          <a:bodyPr rtlCol="0" anchor="t" anchorCtr="0"/>
          <a:lstStyle/>
          <a:p>
            <a:pPr algn="ctr"/>
            <a:r>
              <a:rPr lang="en-US" dirty="0" smtClean="0"/>
              <a:t>Visualization tools</a:t>
            </a:r>
            <a:endParaRPr lang="en-US" dirty="0"/>
          </a:p>
        </p:txBody>
      </p:sp>
      <p:sp>
        <p:nvSpPr>
          <p:cNvPr id="8" name="38 Rectángulo redondeado"/>
          <p:cNvSpPr/>
          <p:nvPr/>
        </p:nvSpPr>
        <p:spPr>
          <a:xfrm>
            <a:off x="76200" y="381000"/>
            <a:ext cx="1143000" cy="1066800"/>
          </a:xfrm>
          <a:prstGeom prst="roundRect">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t" anchorCtr="0"/>
          <a:lstStyle/>
          <a:p>
            <a:pPr algn="ctr"/>
            <a:r>
              <a:rPr lang="en-US" dirty="0" smtClean="0"/>
              <a:t>Edit tools</a:t>
            </a:r>
            <a:endParaRPr lang="en-US" dirty="0"/>
          </a:p>
        </p:txBody>
      </p:sp>
      <p:sp>
        <p:nvSpPr>
          <p:cNvPr id="9" name="6 Rectángulo redondeado"/>
          <p:cNvSpPr/>
          <p:nvPr/>
        </p:nvSpPr>
        <p:spPr>
          <a:xfrm>
            <a:off x="76200" y="76200"/>
            <a:ext cx="1143000" cy="1143000"/>
          </a:xfrm>
          <a:prstGeom prst="roundRect">
            <a:avLst/>
          </a:prstGeom>
        </p:spPr>
        <p:style>
          <a:lnRef idx="3">
            <a:schemeClr val="lt1"/>
          </a:lnRef>
          <a:fillRef idx="1">
            <a:schemeClr val="accent3"/>
          </a:fillRef>
          <a:effectRef idx="1">
            <a:schemeClr val="accent3"/>
          </a:effectRef>
          <a:fontRef idx="minor">
            <a:schemeClr val="lt1"/>
          </a:fontRef>
        </p:style>
        <p:txBody>
          <a:bodyPr rtlCol="0" anchor="t" anchorCtr="0"/>
          <a:lstStyle/>
          <a:p>
            <a:pPr algn="ctr"/>
            <a:r>
              <a:rPr lang="en-US" dirty="0" smtClean="0"/>
              <a:t>Search engines</a:t>
            </a:r>
            <a:endParaRPr lang="en-US" dirty="0"/>
          </a:p>
        </p:txBody>
      </p:sp>
      <p:sp>
        <p:nvSpPr>
          <p:cNvPr id="10" name="10 Rectángulo redondeado"/>
          <p:cNvSpPr/>
          <p:nvPr/>
        </p:nvSpPr>
        <p:spPr>
          <a:xfrm>
            <a:off x="1295400" y="152400"/>
            <a:ext cx="2667000" cy="2209800"/>
          </a:xfrm>
          <a:prstGeom prst="roundRect">
            <a:avLst>
              <a:gd name="adj" fmla="val 498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b="1" dirty="0" smtClean="0">
                <a:solidFill>
                  <a:schemeClr val="tx1"/>
                </a:solidFill>
              </a:rPr>
              <a:t>Search Engine</a:t>
            </a:r>
            <a:endParaRPr lang="en-US" b="1" dirty="0">
              <a:solidFill>
                <a:schemeClr val="tx1"/>
              </a:solidFill>
            </a:endParaRPr>
          </a:p>
        </p:txBody>
      </p:sp>
      <p:pic>
        <p:nvPicPr>
          <p:cNvPr id="11" name="Picture 2"/>
          <p:cNvPicPr>
            <a:picLocks noChangeAspect="1" noChangeArrowheads="1"/>
          </p:cNvPicPr>
          <p:nvPr/>
        </p:nvPicPr>
        <p:blipFill>
          <a:blip r:embed="rId2" cstate="print"/>
          <a:srcRect/>
          <a:stretch>
            <a:fillRect/>
          </a:stretch>
        </p:blipFill>
        <p:spPr bwMode="auto">
          <a:xfrm>
            <a:off x="1371600" y="609600"/>
            <a:ext cx="2533650" cy="236714"/>
          </a:xfrm>
          <a:prstGeom prst="rect">
            <a:avLst/>
          </a:prstGeom>
          <a:noFill/>
          <a:ln w="9525">
            <a:noFill/>
            <a:miter lim="800000"/>
            <a:headEnd/>
            <a:tailEnd/>
          </a:ln>
        </p:spPr>
      </p:pic>
      <p:sp>
        <p:nvSpPr>
          <p:cNvPr id="12" name="12 Rectángulo"/>
          <p:cNvSpPr/>
          <p:nvPr/>
        </p:nvSpPr>
        <p:spPr>
          <a:xfrm>
            <a:off x="1524000" y="1143000"/>
            <a:ext cx="1524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13 Rectángulo"/>
          <p:cNvSpPr/>
          <p:nvPr/>
        </p:nvSpPr>
        <p:spPr>
          <a:xfrm>
            <a:off x="1524000" y="1424354"/>
            <a:ext cx="1524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14 Rectángulo"/>
          <p:cNvSpPr/>
          <p:nvPr/>
        </p:nvSpPr>
        <p:spPr>
          <a:xfrm>
            <a:off x="1524000" y="1711569"/>
            <a:ext cx="1524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15 Rectángulo"/>
          <p:cNvSpPr/>
          <p:nvPr/>
        </p:nvSpPr>
        <p:spPr>
          <a:xfrm>
            <a:off x="1524000" y="1981200"/>
            <a:ext cx="152400" cy="152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6" name="16 CuadroTexto"/>
          <p:cNvSpPr txBox="1"/>
          <p:nvPr/>
        </p:nvSpPr>
        <p:spPr>
          <a:xfrm>
            <a:off x="1676400" y="1037272"/>
            <a:ext cx="2438400" cy="1477328"/>
          </a:xfrm>
          <a:prstGeom prst="rect">
            <a:avLst/>
          </a:prstGeom>
          <a:noFill/>
        </p:spPr>
        <p:txBody>
          <a:bodyPr wrap="square" rtlCol="0">
            <a:spAutoFit/>
          </a:bodyPr>
          <a:lstStyle/>
          <a:p>
            <a:r>
              <a:rPr lang="en-US" dirty="0" smtClean="0"/>
              <a:t>Option 1</a:t>
            </a:r>
          </a:p>
          <a:p>
            <a:r>
              <a:rPr lang="en-US" dirty="0" smtClean="0"/>
              <a:t>Option 2</a:t>
            </a:r>
          </a:p>
          <a:p>
            <a:r>
              <a:rPr lang="en-US" dirty="0" smtClean="0"/>
              <a:t>Option 3</a:t>
            </a:r>
          </a:p>
          <a:p>
            <a:r>
              <a:rPr lang="en-US" dirty="0" smtClean="0"/>
              <a:t>Option 4</a:t>
            </a:r>
          </a:p>
          <a:p>
            <a:endParaRPr lang="en-US" dirty="0"/>
          </a:p>
        </p:txBody>
      </p:sp>
      <p:sp>
        <p:nvSpPr>
          <p:cNvPr id="17" name="17 CuadroTexto"/>
          <p:cNvSpPr txBox="1"/>
          <p:nvPr/>
        </p:nvSpPr>
        <p:spPr>
          <a:xfrm>
            <a:off x="1447800" y="1037272"/>
            <a:ext cx="2438400" cy="1477328"/>
          </a:xfrm>
          <a:prstGeom prst="rect">
            <a:avLst/>
          </a:prstGeom>
          <a:noFill/>
        </p:spPr>
        <p:txBody>
          <a:bodyPr wrap="square" rtlCol="0">
            <a:spAutoFit/>
          </a:bodyPr>
          <a:lstStyle/>
          <a:p>
            <a:r>
              <a:rPr lang="en-US" dirty="0" smtClean="0"/>
              <a:t>X</a:t>
            </a:r>
          </a:p>
          <a:p>
            <a:endParaRPr lang="en-US" dirty="0" smtClean="0"/>
          </a:p>
          <a:p>
            <a:endParaRPr lang="en-US" dirty="0"/>
          </a:p>
          <a:p>
            <a:r>
              <a:rPr lang="en-US" dirty="0" smtClean="0"/>
              <a:t>X</a:t>
            </a:r>
          </a:p>
          <a:p>
            <a:endParaRPr lang="en-US" dirty="0"/>
          </a:p>
        </p:txBody>
      </p:sp>
      <p:sp>
        <p:nvSpPr>
          <p:cNvPr id="18" name="26 Rectángulo redondeado"/>
          <p:cNvSpPr/>
          <p:nvPr/>
        </p:nvSpPr>
        <p:spPr>
          <a:xfrm>
            <a:off x="4572000" y="152400"/>
            <a:ext cx="4419600" cy="4191000"/>
          </a:xfrm>
          <a:prstGeom prst="roundRect">
            <a:avLst>
              <a:gd name="adj" fmla="val 4986"/>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altLang="ja-JP" b="1" dirty="0" smtClean="0">
                <a:solidFill>
                  <a:schemeClr val="tx1"/>
                </a:solidFill>
              </a:rPr>
              <a:t>Data set a</a:t>
            </a:r>
            <a:r>
              <a:rPr lang="en-US" b="1" dirty="0" smtClean="0">
                <a:solidFill>
                  <a:schemeClr val="tx1"/>
                </a:solidFill>
              </a:rPr>
              <a:t>nalysis</a:t>
            </a:r>
            <a:endParaRPr lang="en-US" b="1" dirty="0">
              <a:solidFill>
                <a:schemeClr val="tx1"/>
              </a:solidFill>
            </a:endParaRPr>
          </a:p>
        </p:txBody>
      </p:sp>
      <p:sp>
        <p:nvSpPr>
          <p:cNvPr id="19" name="62 Rectángulo redondeado"/>
          <p:cNvSpPr/>
          <p:nvPr/>
        </p:nvSpPr>
        <p:spPr>
          <a:xfrm>
            <a:off x="5372100" y="4707834"/>
            <a:ext cx="3429000" cy="914400"/>
          </a:xfrm>
          <a:prstGeom prst="roundRect">
            <a:avLst>
              <a:gd name="adj" fmla="val 4986"/>
            </a:avLst>
          </a:prstGeom>
        </p:spPr>
        <p:style>
          <a:lnRef idx="1">
            <a:schemeClr val="accent1"/>
          </a:lnRef>
          <a:fillRef idx="2">
            <a:schemeClr val="accent1"/>
          </a:fillRef>
          <a:effectRef idx="1">
            <a:schemeClr val="accent1"/>
          </a:effectRef>
          <a:fontRef idx="minor">
            <a:schemeClr val="dk1"/>
          </a:fontRef>
        </p:style>
        <p:txBody>
          <a:bodyPr rtlCol="0" anchor="ctr" anchorCtr="0"/>
          <a:lstStyle/>
          <a:p>
            <a:pPr algn="ctr"/>
            <a:r>
              <a:rPr lang="en-US" sz="3200" b="1" dirty="0" smtClean="0">
                <a:solidFill>
                  <a:schemeClr val="tx1"/>
                </a:solidFill>
              </a:rPr>
              <a:t>Share!</a:t>
            </a:r>
          </a:p>
          <a:p>
            <a:pPr algn="ctr"/>
            <a:r>
              <a:rPr lang="en-US" sz="1600" b="1" dirty="0" smtClean="0">
                <a:solidFill>
                  <a:schemeClr val="tx1"/>
                </a:solidFill>
              </a:rPr>
              <a:t>With friend</a:t>
            </a:r>
            <a:r>
              <a:rPr lang="en-US" altLang="ja-JP" sz="1600" b="1" dirty="0" smtClean="0">
                <a:solidFill>
                  <a:schemeClr val="tx1"/>
                </a:solidFill>
              </a:rPr>
              <a:t>s</a:t>
            </a:r>
            <a:endParaRPr lang="en-US" sz="1600" b="1" dirty="0" smtClean="0">
              <a:solidFill>
                <a:schemeClr val="tx1"/>
              </a:solidFill>
            </a:endParaRPr>
          </a:p>
        </p:txBody>
      </p:sp>
      <p:sp>
        <p:nvSpPr>
          <p:cNvPr id="20" name="74 Rectángulo redondeado"/>
          <p:cNvSpPr/>
          <p:nvPr/>
        </p:nvSpPr>
        <p:spPr>
          <a:xfrm>
            <a:off x="1447800" y="4419600"/>
            <a:ext cx="2438400" cy="2286000"/>
          </a:xfrm>
          <a:prstGeom prst="roundRect">
            <a:avLst>
              <a:gd name="adj" fmla="val 4986"/>
            </a:avLst>
          </a:prstGeom>
        </p:spPr>
        <p:style>
          <a:lnRef idx="1">
            <a:schemeClr val="accent1"/>
          </a:lnRef>
          <a:fillRef idx="2">
            <a:schemeClr val="accent1"/>
          </a:fillRef>
          <a:effectRef idx="1">
            <a:schemeClr val="accent1"/>
          </a:effectRef>
          <a:fontRef idx="minor">
            <a:schemeClr val="dk1"/>
          </a:fontRef>
        </p:style>
        <p:txBody>
          <a:bodyPr rtlCol="0" anchor="ctr" anchorCtr="0"/>
          <a:lstStyle/>
          <a:p>
            <a:pPr algn="ctr"/>
            <a:r>
              <a:rPr lang="en-US" sz="2800" b="1" dirty="0" smtClean="0">
                <a:solidFill>
                  <a:schemeClr val="tx1"/>
                </a:solidFill>
              </a:rPr>
              <a:t>Upload my own </a:t>
            </a:r>
            <a:r>
              <a:rPr lang="en-US" altLang="ja-JP" sz="2800" b="1" dirty="0" smtClean="0">
                <a:solidFill>
                  <a:schemeClr val="tx1"/>
                </a:solidFill>
              </a:rPr>
              <a:t>dataset</a:t>
            </a:r>
            <a:r>
              <a:rPr lang="en-US" sz="2800" b="1" dirty="0" smtClean="0">
                <a:solidFill>
                  <a:schemeClr val="tx1"/>
                </a:solidFill>
              </a:rPr>
              <a:t> </a:t>
            </a:r>
            <a:r>
              <a:rPr lang="en-US" altLang="ja-JP" sz="2800" b="1" dirty="0" smtClean="0">
                <a:solidFill>
                  <a:schemeClr val="tx1"/>
                </a:solidFill>
              </a:rPr>
              <a:t>for example: programming language</a:t>
            </a:r>
            <a:endParaRPr lang="en-US" sz="2800" b="1" dirty="0" smtClean="0">
              <a:solidFill>
                <a:schemeClr val="tx1"/>
              </a:solidFill>
            </a:endParaRPr>
          </a:p>
        </p:txBody>
      </p:sp>
      <p:cxnSp>
        <p:nvCxnSpPr>
          <p:cNvPr id="21" name="60 Conector curvado"/>
          <p:cNvCxnSpPr>
            <a:endCxn id="10" idx="2"/>
          </p:cNvCxnSpPr>
          <p:nvPr/>
        </p:nvCxnSpPr>
        <p:spPr>
          <a:xfrm rot="16200000" flipV="1">
            <a:off x="1619250" y="3371850"/>
            <a:ext cx="2057400" cy="38100"/>
          </a:xfrm>
          <a:prstGeom prst="curvedConnector3">
            <a:avLst>
              <a:gd name="adj1" fmla="val 50000"/>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65 Conector curvado"/>
          <p:cNvCxnSpPr>
            <a:stCxn id="10" idx="3"/>
            <a:endCxn id="18" idx="1"/>
          </p:cNvCxnSpPr>
          <p:nvPr/>
        </p:nvCxnSpPr>
        <p:spPr>
          <a:xfrm>
            <a:off x="3962400" y="1257300"/>
            <a:ext cx="609600" cy="990600"/>
          </a:xfrm>
          <a:prstGeom prst="curvedConnector3">
            <a:avLst>
              <a:gd name="adj1" fmla="val 50000"/>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68 Forma"/>
          <p:cNvCxnSpPr/>
          <p:nvPr/>
        </p:nvCxnSpPr>
        <p:spPr>
          <a:xfrm rot="5400000" flipH="1" flipV="1">
            <a:off x="2533650" y="2381250"/>
            <a:ext cx="2171700" cy="1905000"/>
          </a:xfrm>
          <a:prstGeom prst="curved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71 Conector curvado"/>
          <p:cNvCxnSpPr>
            <a:stCxn id="18" idx="2"/>
            <a:endCxn id="19" idx="0"/>
          </p:cNvCxnSpPr>
          <p:nvPr/>
        </p:nvCxnSpPr>
        <p:spPr>
          <a:xfrm rot="16200000" flipH="1">
            <a:off x="6751983" y="4373217"/>
            <a:ext cx="364434" cy="304800"/>
          </a:xfrm>
          <a:prstGeom prst="curvedConnector3">
            <a:avLst>
              <a:gd name="adj1" fmla="val 50000"/>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789" y="609600"/>
            <a:ext cx="4259611"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円/楕円 25"/>
          <p:cNvSpPr/>
          <p:nvPr/>
        </p:nvSpPr>
        <p:spPr>
          <a:xfrm>
            <a:off x="6781800" y="2133600"/>
            <a:ext cx="609600" cy="41910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p:cNvSpPr/>
          <p:nvPr/>
        </p:nvSpPr>
        <p:spPr>
          <a:xfrm>
            <a:off x="6972300" y="1714500"/>
            <a:ext cx="419100" cy="34290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7696200" y="2377491"/>
            <a:ext cx="801757" cy="4191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7224092" y="1333500"/>
            <a:ext cx="472108" cy="4191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a:off x="5516217" y="2854569"/>
            <a:ext cx="1189383" cy="4191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円/楕円 30"/>
          <p:cNvSpPr/>
          <p:nvPr/>
        </p:nvSpPr>
        <p:spPr>
          <a:xfrm>
            <a:off x="6700629" y="2793660"/>
            <a:ext cx="538371" cy="4191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円/楕円 31"/>
          <p:cNvSpPr/>
          <p:nvPr/>
        </p:nvSpPr>
        <p:spPr>
          <a:xfrm>
            <a:off x="6965673" y="850829"/>
            <a:ext cx="383486" cy="37288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62 Rectángulo redondeado"/>
          <p:cNvSpPr/>
          <p:nvPr/>
        </p:nvSpPr>
        <p:spPr>
          <a:xfrm>
            <a:off x="4634948" y="5764695"/>
            <a:ext cx="3429000" cy="914400"/>
          </a:xfrm>
          <a:prstGeom prst="roundRect">
            <a:avLst>
              <a:gd name="adj" fmla="val 4986"/>
            </a:avLst>
          </a:prstGeom>
        </p:spPr>
        <p:style>
          <a:lnRef idx="1">
            <a:schemeClr val="accent1"/>
          </a:lnRef>
          <a:fillRef idx="2">
            <a:schemeClr val="accent1"/>
          </a:fillRef>
          <a:effectRef idx="1">
            <a:schemeClr val="accent1"/>
          </a:effectRef>
          <a:fontRef idx="minor">
            <a:schemeClr val="dk1"/>
          </a:fontRef>
        </p:style>
        <p:txBody>
          <a:bodyPr rtlCol="0" anchor="ctr" anchorCtr="0"/>
          <a:lstStyle/>
          <a:p>
            <a:pPr algn="ctr"/>
            <a:r>
              <a:rPr lang="en-US" altLang="ja-JP" sz="3200" b="1" dirty="0" smtClean="0">
                <a:solidFill>
                  <a:schemeClr val="tx1"/>
                </a:solidFill>
              </a:rPr>
              <a:t>Recommend</a:t>
            </a:r>
            <a:r>
              <a:rPr lang="en-US" sz="3200" b="1" dirty="0" smtClean="0">
                <a:solidFill>
                  <a:schemeClr val="tx1"/>
                </a:solidFill>
              </a:rPr>
              <a:t>!</a:t>
            </a:r>
          </a:p>
          <a:p>
            <a:pPr algn="ctr"/>
            <a:r>
              <a:rPr lang="en-US" altLang="ja-JP" sz="1600" b="1" dirty="0" smtClean="0">
                <a:solidFill>
                  <a:schemeClr val="tx1"/>
                </a:solidFill>
              </a:rPr>
              <a:t>To students</a:t>
            </a:r>
            <a:endParaRPr lang="en-US" sz="1600" b="1" dirty="0" smtClean="0">
              <a:solidFill>
                <a:schemeClr val="tx1"/>
              </a:solidFill>
            </a:endParaRPr>
          </a:p>
        </p:txBody>
      </p:sp>
      <p:cxnSp>
        <p:nvCxnSpPr>
          <p:cNvPr id="34" name="71 Conector curvado"/>
          <p:cNvCxnSpPr>
            <a:endCxn id="33" idx="0"/>
          </p:cNvCxnSpPr>
          <p:nvPr/>
        </p:nvCxnSpPr>
        <p:spPr>
          <a:xfrm rot="16200000" flipH="1">
            <a:off x="5454098" y="4869345"/>
            <a:ext cx="1447800" cy="342900"/>
          </a:xfrm>
          <a:prstGeom prst="curvedConnector3">
            <a:avLst>
              <a:gd name="adj1" fmla="val 50000"/>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Title 34"/>
          <p:cNvSpPr>
            <a:spLocks noGrp="1"/>
          </p:cNvSpPr>
          <p:nvPr>
            <p:ph type="title"/>
          </p:nvPr>
        </p:nvSpPr>
        <p:spPr/>
        <p:txBody>
          <a:bodyPr/>
          <a:lstStyle/>
          <a:p>
            <a:endParaRPr lang="en-US"/>
          </a:p>
        </p:txBody>
      </p:sp>
      <p:sp>
        <p:nvSpPr>
          <p:cNvPr id="36" name="Content Placeholder 35"/>
          <p:cNvSpPr>
            <a:spLocks noGrp="1"/>
          </p:cNvSpPr>
          <p:nvPr>
            <p:ph idx="1"/>
          </p:nvPr>
        </p:nvSpPr>
        <p:spPr/>
        <p:txBody>
          <a:bodyPr/>
          <a:lstStyle/>
          <a:p>
            <a:endParaRPr lang="en-US"/>
          </a:p>
        </p:txBody>
      </p:sp>
    </p:spTree>
    <p:extLst>
      <p:ext uri="{BB962C8B-B14F-4D97-AF65-F5344CB8AC3E}">
        <p14:creationId xmlns:p14="http://schemas.microsoft.com/office/powerpoint/2010/main" val="357682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animBg="1"/>
      <p:bldP spid="16" grpId="0"/>
      <p:bldP spid="17" grpId="0"/>
      <p:bldP spid="18" grpId="0" animBg="1"/>
      <p:bldP spid="19" grpId="0" animBg="1"/>
      <p:bldP spid="20"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00062" y="2780928"/>
            <a:ext cx="8936433" cy="4077072"/>
          </a:xfrm>
          <a:prstGeom prst="roundRect">
            <a:avLst/>
          </a:prstGeom>
          <a:solidFill>
            <a:schemeClr val="bg1"/>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274638"/>
            <a:ext cx="8229600" cy="792162"/>
          </a:xfrm>
        </p:spPr>
        <p:txBody>
          <a:bodyPr/>
          <a:lstStyle/>
          <a:p>
            <a:r>
              <a:rPr lang="en-US" dirty="0"/>
              <a:t>Concept 2: Extensible Framework</a:t>
            </a:r>
          </a:p>
        </p:txBody>
      </p:sp>
      <p:sp>
        <p:nvSpPr>
          <p:cNvPr id="3" name="Content Placeholder 2"/>
          <p:cNvSpPr>
            <a:spLocks noGrp="1"/>
          </p:cNvSpPr>
          <p:nvPr>
            <p:ph idx="1"/>
          </p:nvPr>
        </p:nvSpPr>
        <p:spPr>
          <a:xfrm>
            <a:off x="457200" y="1295400"/>
            <a:ext cx="8229600" cy="4830763"/>
          </a:xfrm>
        </p:spPr>
        <p:txBody>
          <a:bodyPr>
            <a:normAutofit/>
          </a:bodyPr>
          <a:lstStyle/>
          <a:p>
            <a:r>
              <a:rPr lang="en-US" sz="2400" dirty="0" smtClean="0"/>
              <a:t>People not only contribute to content, but also to usability</a:t>
            </a:r>
          </a:p>
          <a:p>
            <a:r>
              <a:rPr lang="en-US" sz="2400" dirty="0" smtClean="0"/>
              <a:t>Consider present Wikipedia as low level structured database</a:t>
            </a:r>
          </a:p>
          <a:p>
            <a:r>
              <a:rPr lang="en-US" sz="2400" dirty="0" smtClean="0"/>
              <a:t>Create an open app store inside the Wikipedia</a:t>
            </a:r>
          </a:p>
        </p:txBody>
      </p:sp>
      <p:sp>
        <p:nvSpPr>
          <p:cNvPr id="4" name="Rounded Rectangle 3"/>
          <p:cNvSpPr/>
          <p:nvPr/>
        </p:nvSpPr>
        <p:spPr>
          <a:xfrm>
            <a:off x="2316544" y="3435741"/>
            <a:ext cx="609600" cy="32766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098" name="Picture 2" descr="http://mail.google.com/mail/help/images/icons/cha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6249" y="3588139"/>
            <a:ext cx="470189" cy="4701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60295" y="3592510"/>
            <a:ext cx="615361" cy="369332"/>
          </a:xfrm>
          <a:prstGeom prst="rect">
            <a:avLst/>
          </a:prstGeom>
        </p:spPr>
        <p:txBody>
          <a:bodyPr wrap="none">
            <a:spAutoFit/>
          </a:bodyPr>
          <a:lstStyle/>
          <a:p>
            <a:r>
              <a:rPr lang="en-US" dirty="0" smtClean="0"/>
              <a:t>Chat</a:t>
            </a:r>
            <a:endParaRPr lang="en-US" dirty="0"/>
          </a:p>
        </p:txBody>
      </p:sp>
      <p:pic>
        <p:nvPicPr>
          <p:cNvPr id="4100" name="Picture 4" descr="http://www.killersites.com/video-library/images/icon-vide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8370" y="4215276"/>
            <a:ext cx="422998" cy="422998"/>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p:cNvSpPr/>
          <p:nvPr/>
        </p:nvSpPr>
        <p:spPr>
          <a:xfrm>
            <a:off x="827584" y="4200176"/>
            <a:ext cx="728084" cy="369332"/>
          </a:xfrm>
          <a:prstGeom prst="rect">
            <a:avLst/>
          </a:prstGeom>
        </p:spPr>
        <p:txBody>
          <a:bodyPr wrap="none">
            <a:spAutoFit/>
          </a:bodyPr>
          <a:lstStyle/>
          <a:p>
            <a:r>
              <a:rPr lang="en-US" dirty="0" smtClean="0"/>
              <a:t>Video</a:t>
            </a:r>
            <a:endParaRPr lang="en-US" dirty="0"/>
          </a:p>
        </p:txBody>
      </p:sp>
      <p:pic>
        <p:nvPicPr>
          <p:cNvPr id="4102" name="Picture 6" descr="http://www.theseoportal.com/wp-content/uploads/2010/09/analysi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59094" y="4934475"/>
            <a:ext cx="462274" cy="462275"/>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p:cNvSpPr/>
          <p:nvPr/>
        </p:nvSpPr>
        <p:spPr>
          <a:xfrm>
            <a:off x="874650" y="5013563"/>
            <a:ext cx="937564" cy="369332"/>
          </a:xfrm>
          <a:prstGeom prst="rect">
            <a:avLst/>
          </a:prstGeom>
        </p:spPr>
        <p:txBody>
          <a:bodyPr wrap="none">
            <a:spAutoFit/>
          </a:bodyPr>
          <a:lstStyle/>
          <a:p>
            <a:r>
              <a:rPr lang="en-US" dirty="0" smtClean="0"/>
              <a:t>Analysis</a:t>
            </a:r>
            <a:endParaRPr lang="en-US" dirty="0"/>
          </a:p>
        </p:txBody>
      </p:sp>
      <p:pic>
        <p:nvPicPr>
          <p:cNvPr id="4104" name="Picture 8" descr="http://sdltridionworld.com/images/Social-bookmarking-icon_tcm89-16514.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0188" y="5645541"/>
            <a:ext cx="476250" cy="476250"/>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p:cNvSpPr/>
          <p:nvPr/>
        </p:nvSpPr>
        <p:spPr>
          <a:xfrm>
            <a:off x="837876" y="5659623"/>
            <a:ext cx="1420582" cy="369332"/>
          </a:xfrm>
          <a:prstGeom prst="rect">
            <a:avLst/>
          </a:prstGeom>
        </p:spPr>
        <p:txBody>
          <a:bodyPr wrap="none">
            <a:spAutoFit/>
          </a:bodyPr>
          <a:lstStyle/>
          <a:p>
            <a:r>
              <a:rPr lang="en-US" dirty="0" smtClean="0"/>
              <a:t>Bookmarking</a:t>
            </a:r>
            <a:endParaRPr lang="en-US" dirty="0"/>
          </a:p>
        </p:txBody>
      </p:sp>
      <p:sp>
        <p:nvSpPr>
          <p:cNvPr id="61" name="Rectangle 60"/>
          <p:cNvSpPr/>
          <p:nvPr/>
        </p:nvSpPr>
        <p:spPr>
          <a:xfrm>
            <a:off x="2398370" y="6277017"/>
            <a:ext cx="463588" cy="369332"/>
          </a:xfrm>
          <a:prstGeom prst="rect">
            <a:avLst/>
          </a:prstGeom>
        </p:spPr>
        <p:txBody>
          <a:bodyPr wrap="none">
            <a:spAutoFit/>
          </a:bodyPr>
          <a:lstStyle/>
          <a:p>
            <a:r>
              <a:rPr lang="en-US" dirty="0" smtClean="0"/>
              <a:t>. . .</a:t>
            </a:r>
            <a:endParaRPr lang="en-US" dirty="0"/>
          </a:p>
        </p:txBody>
      </p:sp>
      <p:sp>
        <p:nvSpPr>
          <p:cNvPr id="62" name="Rectangle 61"/>
          <p:cNvSpPr/>
          <p:nvPr/>
        </p:nvSpPr>
        <p:spPr>
          <a:xfrm>
            <a:off x="837876" y="6277017"/>
            <a:ext cx="696216" cy="369332"/>
          </a:xfrm>
          <a:prstGeom prst="rect">
            <a:avLst/>
          </a:prstGeom>
        </p:spPr>
        <p:txBody>
          <a:bodyPr wrap="none">
            <a:spAutoFit/>
          </a:bodyPr>
          <a:lstStyle/>
          <a:p>
            <a:r>
              <a:rPr lang="en-US" dirty="0" smtClean="0"/>
              <a:t>More</a:t>
            </a:r>
            <a:endParaRPr lang="en-US" dirty="0"/>
          </a:p>
        </p:txBody>
      </p:sp>
      <p:sp>
        <p:nvSpPr>
          <p:cNvPr id="66" name="Rectangle 65"/>
          <p:cNvSpPr/>
          <p:nvPr/>
        </p:nvSpPr>
        <p:spPr>
          <a:xfrm>
            <a:off x="611560" y="2996952"/>
            <a:ext cx="2899448" cy="369332"/>
          </a:xfrm>
          <a:prstGeom prst="rect">
            <a:avLst/>
          </a:prstGeom>
        </p:spPr>
        <p:txBody>
          <a:bodyPr wrap="square">
            <a:spAutoFit/>
          </a:bodyPr>
          <a:lstStyle/>
          <a:p>
            <a:r>
              <a:rPr lang="en-US" b="1" dirty="0" smtClean="0"/>
              <a:t>Personal App Toolbox</a:t>
            </a:r>
            <a:endParaRPr lang="en-US" b="1" dirty="0"/>
          </a:p>
        </p:txBody>
      </p:sp>
      <p:sp>
        <p:nvSpPr>
          <p:cNvPr id="10" name="Rounded Rectangle 9"/>
          <p:cNvSpPr/>
          <p:nvPr/>
        </p:nvSpPr>
        <p:spPr>
          <a:xfrm>
            <a:off x="3830459" y="3408217"/>
            <a:ext cx="4197925" cy="80705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4106" name="Picture 10" descr="http://www.mumbaiitpro.org/new/wp-content/uploads/2011/08/User-group.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30459" y="3351083"/>
            <a:ext cx="921325" cy="9213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716016" y="3358733"/>
            <a:ext cx="3255817" cy="646331"/>
          </a:xfrm>
          <a:prstGeom prst="rect">
            <a:avLst/>
          </a:prstGeom>
          <a:noFill/>
        </p:spPr>
        <p:txBody>
          <a:bodyPr wrap="square" rtlCol="0">
            <a:spAutoFit/>
          </a:bodyPr>
          <a:lstStyle/>
          <a:p>
            <a:r>
              <a:rPr lang="en-US" dirty="0" smtClean="0"/>
              <a:t>xxx </a:t>
            </a:r>
            <a:r>
              <a:rPr lang="en-US" dirty="0" err="1" smtClean="0"/>
              <a:t>xxxxxxxx</a:t>
            </a:r>
            <a:r>
              <a:rPr lang="en-US" dirty="0" smtClean="0"/>
              <a:t> </a:t>
            </a:r>
            <a:r>
              <a:rPr lang="en-US" dirty="0" err="1" smtClean="0"/>
              <a:t>xxxxxxx</a:t>
            </a:r>
            <a:r>
              <a:rPr lang="en-US" dirty="0" smtClean="0"/>
              <a:t> </a:t>
            </a:r>
            <a:r>
              <a:rPr lang="en-US" dirty="0" err="1" smtClean="0"/>
              <a:t>xxxxx</a:t>
            </a:r>
            <a:r>
              <a:rPr lang="en-US" dirty="0" smtClean="0"/>
              <a:t> </a:t>
            </a:r>
            <a:r>
              <a:rPr lang="en-US" dirty="0" err="1" smtClean="0"/>
              <a:t>xxxxxx</a:t>
            </a:r>
            <a:endParaRPr lang="en-US" dirty="0" smtClean="0"/>
          </a:p>
          <a:p>
            <a:r>
              <a:rPr lang="en-US" dirty="0" smtClean="0"/>
              <a:t>xxx </a:t>
            </a:r>
            <a:r>
              <a:rPr lang="en-US" dirty="0" err="1" smtClean="0"/>
              <a:t>xxxxxxxx</a:t>
            </a:r>
            <a:r>
              <a:rPr lang="en-US" dirty="0" smtClean="0"/>
              <a:t> </a:t>
            </a:r>
            <a:r>
              <a:rPr lang="en-US" dirty="0" err="1" smtClean="0"/>
              <a:t>xxxxxxx</a:t>
            </a:r>
            <a:r>
              <a:rPr lang="en-US" dirty="0" smtClean="0"/>
              <a:t> </a:t>
            </a:r>
            <a:r>
              <a:rPr lang="en-US" dirty="0" err="1" smtClean="0"/>
              <a:t>xxxxx</a:t>
            </a:r>
            <a:r>
              <a:rPr lang="en-US" dirty="0" smtClean="0"/>
              <a:t> </a:t>
            </a:r>
            <a:r>
              <a:rPr lang="en-US" dirty="0" err="1" smtClean="0"/>
              <a:t>xxxxxx</a:t>
            </a:r>
            <a:endParaRPr lang="en-US" dirty="0" smtClean="0"/>
          </a:p>
        </p:txBody>
      </p:sp>
      <p:pic>
        <p:nvPicPr>
          <p:cNvPr id="4108" name="Picture 12" descr="http://cdn4.digitaltrends.com/wp-content/uploads/2011/10/YouTube-Musi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62076" y="4345560"/>
            <a:ext cx="1967345" cy="820052"/>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p:cNvCxnSpPr>
            <a:endCxn id="10" idx="1"/>
          </p:cNvCxnSpPr>
          <p:nvPr/>
        </p:nvCxnSpPr>
        <p:spPr>
          <a:xfrm>
            <a:off x="2926144" y="3777175"/>
            <a:ext cx="904315" cy="345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2926144" y="4426775"/>
            <a:ext cx="1035932" cy="1427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110" name="Picture 14" descr="http://www.itjobswatch.co.uk/charts/salary-trend.aspx?s=junior+data+analyst&amp;l=u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30459" y="5351014"/>
            <a:ext cx="4066308" cy="789788"/>
          </a:xfrm>
          <a:prstGeom prst="rect">
            <a:avLst/>
          </a:prstGeom>
          <a:noFill/>
          <a:extLst>
            <a:ext uri="{909E8E84-426E-40DD-AFC4-6F175D3DCCD1}">
              <a14:hiddenFill xmlns:a14="http://schemas.microsoft.com/office/drawing/2010/main">
                <a:solidFill>
                  <a:srgbClr val="FFFFFF"/>
                </a:solidFill>
              </a14:hiddenFill>
            </a:ext>
          </a:extLst>
        </p:spPr>
      </p:pic>
      <p:cxnSp>
        <p:nvCxnSpPr>
          <p:cNvPr id="76" name="Straight Arrow Connector 75"/>
          <p:cNvCxnSpPr>
            <a:stCxn id="4" idx="3"/>
            <a:endCxn id="4110" idx="1"/>
          </p:cNvCxnSpPr>
          <p:nvPr/>
        </p:nvCxnSpPr>
        <p:spPr>
          <a:xfrm>
            <a:off x="2926144" y="5074041"/>
            <a:ext cx="904315" cy="67186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952205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100062" y="3140968"/>
            <a:ext cx="8936433" cy="3717032"/>
          </a:xfrm>
          <a:prstGeom prst="roundRect">
            <a:avLst/>
          </a:prstGeom>
          <a:solidFill>
            <a:schemeClr val="bg1"/>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274638"/>
            <a:ext cx="8229600" cy="792162"/>
          </a:xfrm>
        </p:spPr>
        <p:txBody>
          <a:bodyPr/>
          <a:lstStyle/>
          <a:p>
            <a:pPr algn="l"/>
            <a:r>
              <a:rPr lang="en-US" dirty="0" smtClean="0"/>
              <a:t>Example - Discussion</a:t>
            </a:r>
            <a:endParaRPr lang="en-US" dirty="0"/>
          </a:p>
        </p:txBody>
      </p:sp>
      <p:sp>
        <p:nvSpPr>
          <p:cNvPr id="3" name="Content Placeholder 2"/>
          <p:cNvSpPr>
            <a:spLocks noGrp="1"/>
          </p:cNvSpPr>
          <p:nvPr>
            <p:ph idx="1"/>
          </p:nvPr>
        </p:nvSpPr>
        <p:spPr>
          <a:xfrm>
            <a:off x="457200" y="1295400"/>
            <a:ext cx="8229600" cy="4830763"/>
          </a:xfrm>
        </p:spPr>
        <p:txBody>
          <a:bodyPr>
            <a:normAutofit/>
          </a:bodyPr>
          <a:lstStyle/>
          <a:p>
            <a:r>
              <a:rPr lang="en-US" altLang="zh-CN" sz="2400" dirty="0" smtClean="0"/>
              <a:t>Teachers </a:t>
            </a:r>
            <a:r>
              <a:rPr lang="zh-CN" altLang="en-US" sz="2400" dirty="0"/>
              <a:t> </a:t>
            </a:r>
            <a:r>
              <a:rPr lang="en-US" altLang="zh-CN" sz="2400" dirty="0" smtClean="0"/>
              <a:t>and students discuss about teaching methods and  homework  based on certain collection of resources on Wikipedia</a:t>
            </a:r>
            <a:endParaRPr lang="en-US" sz="2400" dirty="0" smtClean="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8488" y="5204648"/>
            <a:ext cx="740352" cy="789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1362" y="3684110"/>
            <a:ext cx="838423" cy="761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0334" y="5923966"/>
            <a:ext cx="620906" cy="70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descr="http://mail.google.com/mail/help/images/icons/chat.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5477" y="4445678"/>
            <a:ext cx="938518" cy="9385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41242" y="5134549"/>
            <a:ext cx="1600200" cy="369332"/>
          </a:xfrm>
          <a:prstGeom prst="rect">
            <a:avLst/>
          </a:prstGeom>
          <a:noFill/>
        </p:spPr>
        <p:txBody>
          <a:bodyPr wrap="square" rtlCol="0">
            <a:spAutoFit/>
          </a:bodyPr>
          <a:lstStyle/>
          <a:p>
            <a:r>
              <a:rPr lang="en-US" b="1" dirty="0" smtClean="0"/>
              <a:t>Homework</a:t>
            </a:r>
            <a:endParaRPr lang="en-US" b="1" dirty="0"/>
          </a:p>
        </p:txBody>
      </p:sp>
      <p:sp>
        <p:nvSpPr>
          <p:cNvPr id="7" name="Freeform 6"/>
          <p:cNvSpPr/>
          <p:nvPr/>
        </p:nvSpPr>
        <p:spPr>
          <a:xfrm>
            <a:off x="1834906" y="4241758"/>
            <a:ext cx="554182" cy="983673"/>
          </a:xfrm>
          <a:custGeom>
            <a:avLst/>
            <a:gdLst>
              <a:gd name="connsiteX0" fmla="*/ 554182 w 554182"/>
              <a:gd name="connsiteY0" fmla="*/ 0 h 983673"/>
              <a:gd name="connsiteX1" fmla="*/ 512618 w 554182"/>
              <a:gd name="connsiteY1" fmla="*/ 69273 h 983673"/>
              <a:gd name="connsiteX2" fmla="*/ 415637 w 554182"/>
              <a:gd name="connsiteY2" fmla="*/ 193964 h 983673"/>
              <a:gd name="connsiteX3" fmla="*/ 304800 w 554182"/>
              <a:gd name="connsiteY3" fmla="*/ 263236 h 983673"/>
              <a:gd name="connsiteX4" fmla="*/ 207818 w 554182"/>
              <a:gd name="connsiteY4" fmla="*/ 387927 h 983673"/>
              <a:gd name="connsiteX5" fmla="*/ 152400 w 554182"/>
              <a:gd name="connsiteY5" fmla="*/ 443345 h 983673"/>
              <a:gd name="connsiteX6" fmla="*/ 124691 w 554182"/>
              <a:gd name="connsiteY6" fmla="*/ 498764 h 983673"/>
              <a:gd name="connsiteX7" fmla="*/ 110837 w 554182"/>
              <a:gd name="connsiteY7" fmla="*/ 540327 h 983673"/>
              <a:gd name="connsiteX8" fmla="*/ 83127 w 554182"/>
              <a:gd name="connsiteY8" fmla="*/ 568036 h 983673"/>
              <a:gd name="connsiteX9" fmla="*/ 69273 w 554182"/>
              <a:gd name="connsiteY9" fmla="*/ 637309 h 983673"/>
              <a:gd name="connsiteX10" fmla="*/ 41564 w 554182"/>
              <a:gd name="connsiteY10" fmla="*/ 720436 h 983673"/>
              <a:gd name="connsiteX11" fmla="*/ 27709 w 554182"/>
              <a:gd name="connsiteY11" fmla="*/ 775855 h 983673"/>
              <a:gd name="connsiteX12" fmla="*/ 0 w 554182"/>
              <a:gd name="connsiteY12" fmla="*/ 983673 h 98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4182" h="983673">
                <a:moveTo>
                  <a:pt x="554182" y="0"/>
                </a:moveTo>
                <a:cubicBezTo>
                  <a:pt x="540327" y="23091"/>
                  <a:pt x="527075" y="46554"/>
                  <a:pt x="512618" y="69273"/>
                </a:cubicBezTo>
                <a:cubicBezTo>
                  <a:pt x="488747" y="106784"/>
                  <a:pt x="455793" y="165281"/>
                  <a:pt x="415637" y="193964"/>
                </a:cubicBezTo>
                <a:cubicBezTo>
                  <a:pt x="273719" y="295334"/>
                  <a:pt x="450357" y="138472"/>
                  <a:pt x="304800" y="263236"/>
                </a:cubicBezTo>
                <a:cubicBezTo>
                  <a:pt x="168314" y="380224"/>
                  <a:pt x="395420" y="200325"/>
                  <a:pt x="207818" y="387927"/>
                </a:cubicBezTo>
                <a:lnTo>
                  <a:pt x="152400" y="443345"/>
                </a:lnTo>
                <a:cubicBezTo>
                  <a:pt x="143164" y="461818"/>
                  <a:pt x="132827" y="479781"/>
                  <a:pt x="124691" y="498764"/>
                </a:cubicBezTo>
                <a:cubicBezTo>
                  <a:pt x="118938" y="512187"/>
                  <a:pt x="118351" y="527804"/>
                  <a:pt x="110837" y="540327"/>
                </a:cubicBezTo>
                <a:cubicBezTo>
                  <a:pt x="104116" y="551528"/>
                  <a:pt x="92364" y="558800"/>
                  <a:pt x="83127" y="568036"/>
                </a:cubicBezTo>
                <a:cubicBezTo>
                  <a:pt x="78509" y="591127"/>
                  <a:pt x="75469" y="614590"/>
                  <a:pt x="69273" y="637309"/>
                </a:cubicBezTo>
                <a:cubicBezTo>
                  <a:pt x="61588" y="665488"/>
                  <a:pt x="48648" y="692100"/>
                  <a:pt x="41564" y="720436"/>
                </a:cubicBezTo>
                <a:lnTo>
                  <a:pt x="27709" y="775855"/>
                </a:lnTo>
                <a:cubicBezTo>
                  <a:pt x="13063" y="966260"/>
                  <a:pt x="40784" y="902108"/>
                  <a:pt x="0" y="9836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73452" y="5876594"/>
            <a:ext cx="1108363" cy="458602"/>
          </a:xfrm>
          <a:custGeom>
            <a:avLst/>
            <a:gdLst>
              <a:gd name="connsiteX0" fmla="*/ 0 w 1108363"/>
              <a:gd name="connsiteY0" fmla="*/ 0 h 458602"/>
              <a:gd name="connsiteX1" fmla="*/ 55418 w 1108363"/>
              <a:gd name="connsiteY1" fmla="*/ 69273 h 458602"/>
              <a:gd name="connsiteX2" fmla="*/ 138545 w 1108363"/>
              <a:gd name="connsiteY2" fmla="*/ 166255 h 458602"/>
              <a:gd name="connsiteX3" fmla="*/ 152400 w 1108363"/>
              <a:gd name="connsiteY3" fmla="*/ 207819 h 458602"/>
              <a:gd name="connsiteX4" fmla="*/ 207818 w 1108363"/>
              <a:gd name="connsiteY4" fmla="*/ 235528 h 458602"/>
              <a:gd name="connsiteX5" fmla="*/ 249381 w 1108363"/>
              <a:gd name="connsiteY5" fmla="*/ 263237 h 458602"/>
              <a:gd name="connsiteX6" fmla="*/ 318654 w 1108363"/>
              <a:gd name="connsiteY6" fmla="*/ 318655 h 458602"/>
              <a:gd name="connsiteX7" fmla="*/ 374072 w 1108363"/>
              <a:gd name="connsiteY7" fmla="*/ 332509 h 458602"/>
              <a:gd name="connsiteX8" fmla="*/ 443345 w 1108363"/>
              <a:gd name="connsiteY8" fmla="*/ 346364 h 458602"/>
              <a:gd name="connsiteX9" fmla="*/ 526472 w 1108363"/>
              <a:gd name="connsiteY9" fmla="*/ 374073 h 458602"/>
              <a:gd name="connsiteX10" fmla="*/ 568036 w 1108363"/>
              <a:gd name="connsiteY10" fmla="*/ 401782 h 458602"/>
              <a:gd name="connsiteX11" fmla="*/ 734291 w 1108363"/>
              <a:gd name="connsiteY11" fmla="*/ 429491 h 458602"/>
              <a:gd name="connsiteX12" fmla="*/ 845127 w 1108363"/>
              <a:gd name="connsiteY12" fmla="*/ 443346 h 458602"/>
              <a:gd name="connsiteX13" fmla="*/ 928254 w 1108363"/>
              <a:gd name="connsiteY13" fmla="*/ 457200 h 458602"/>
              <a:gd name="connsiteX14" fmla="*/ 1108363 w 1108363"/>
              <a:gd name="connsiteY14" fmla="*/ 457200 h 458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8363" h="458602">
                <a:moveTo>
                  <a:pt x="0" y="0"/>
                </a:moveTo>
                <a:cubicBezTo>
                  <a:pt x="18473" y="23091"/>
                  <a:pt x="35946" y="47019"/>
                  <a:pt x="55418" y="69273"/>
                </a:cubicBezTo>
                <a:cubicBezTo>
                  <a:pt x="156731" y="185061"/>
                  <a:pt x="34050" y="26931"/>
                  <a:pt x="138545" y="166255"/>
                </a:cubicBezTo>
                <a:cubicBezTo>
                  <a:pt x="143163" y="180110"/>
                  <a:pt x="142073" y="197492"/>
                  <a:pt x="152400" y="207819"/>
                </a:cubicBezTo>
                <a:cubicBezTo>
                  <a:pt x="167004" y="222423"/>
                  <a:pt x="189886" y="225281"/>
                  <a:pt x="207818" y="235528"/>
                </a:cubicBezTo>
                <a:cubicBezTo>
                  <a:pt x="222275" y="243789"/>
                  <a:pt x="236379" y="252835"/>
                  <a:pt x="249381" y="263237"/>
                </a:cubicBezTo>
                <a:cubicBezTo>
                  <a:pt x="283755" y="290736"/>
                  <a:pt x="272737" y="298976"/>
                  <a:pt x="318654" y="318655"/>
                </a:cubicBezTo>
                <a:cubicBezTo>
                  <a:pt x="336156" y="326156"/>
                  <a:pt x="355484" y="328378"/>
                  <a:pt x="374072" y="332509"/>
                </a:cubicBezTo>
                <a:cubicBezTo>
                  <a:pt x="397060" y="337617"/>
                  <a:pt x="420626" y="340168"/>
                  <a:pt x="443345" y="346364"/>
                </a:cubicBezTo>
                <a:cubicBezTo>
                  <a:pt x="471524" y="354049"/>
                  <a:pt x="526472" y="374073"/>
                  <a:pt x="526472" y="374073"/>
                </a:cubicBezTo>
                <a:cubicBezTo>
                  <a:pt x="540327" y="383309"/>
                  <a:pt x="553143" y="394335"/>
                  <a:pt x="568036" y="401782"/>
                </a:cubicBezTo>
                <a:cubicBezTo>
                  <a:pt x="614695" y="425112"/>
                  <a:pt x="694100" y="424763"/>
                  <a:pt x="734291" y="429491"/>
                </a:cubicBezTo>
                <a:lnTo>
                  <a:pt x="845127" y="443346"/>
                </a:lnTo>
                <a:cubicBezTo>
                  <a:pt x="872936" y="447319"/>
                  <a:pt x="900202" y="455724"/>
                  <a:pt x="928254" y="457200"/>
                </a:cubicBezTo>
                <a:cubicBezTo>
                  <a:pt x="988207" y="460355"/>
                  <a:pt x="1048327" y="457200"/>
                  <a:pt x="1108363" y="4572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3649852" y="5460958"/>
            <a:ext cx="1004884" cy="858982"/>
          </a:xfrm>
          <a:custGeom>
            <a:avLst/>
            <a:gdLst>
              <a:gd name="connsiteX0" fmla="*/ 0 w 528091"/>
              <a:gd name="connsiteY0" fmla="*/ 858982 h 858982"/>
              <a:gd name="connsiteX1" fmla="*/ 41563 w 528091"/>
              <a:gd name="connsiteY1" fmla="*/ 789709 h 858982"/>
              <a:gd name="connsiteX2" fmla="*/ 69272 w 528091"/>
              <a:gd name="connsiteY2" fmla="*/ 748145 h 858982"/>
              <a:gd name="connsiteX3" fmla="*/ 124691 w 528091"/>
              <a:gd name="connsiteY3" fmla="*/ 706582 h 858982"/>
              <a:gd name="connsiteX4" fmla="*/ 207818 w 528091"/>
              <a:gd name="connsiteY4" fmla="*/ 609600 h 858982"/>
              <a:gd name="connsiteX5" fmla="*/ 263236 w 528091"/>
              <a:gd name="connsiteY5" fmla="*/ 526473 h 858982"/>
              <a:gd name="connsiteX6" fmla="*/ 304800 w 528091"/>
              <a:gd name="connsiteY6" fmla="*/ 471055 h 858982"/>
              <a:gd name="connsiteX7" fmla="*/ 332509 w 528091"/>
              <a:gd name="connsiteY7" fmla="*/ 443345 h 858982"/>
              <a:gd name="connsiteX8" fmla="*/ 360218 w 528091"/>
              <a:gd name="connsiteY8" fmla="*/ 401782 h 858982"/>
              <a:gd name="connsiteX9" fmla="*/ 374072 w 528091"/>
              <a:gd name="connsiteY9" fmla="*/ 360218 h 858982"/>
              <a:gd name="connsiteX10" fmla="*/ 401781 w 528091"/>
              <a:gd name="connsiteY10" fmla="*/ 318655 h 858982"/>
              <a:gd name="connsiteX11" fmla="*/ 415636 w 528091"/>
              <a:gd name="connsiteY11" fmla="*/ 263236 h 858982"/>
              <a:gd name="connsiteX12" fmla="*/ 498763 w 528091"/>
              <a:gd name="connsiteY12" fmla="*/ 193964 h 858982"/>
              <a:gd name="connsiteX13" fmla="*/ 526472 w 528091"/>
              <a:gd name="connsiteY13" fmla="*/ 0 h 85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8091" h="858982">
                <a:moveTo>
                  <a:pt x="0" y="858982"/>
                </a:moveTo>
                <a:cubicBezTo>
                  <a:pt x="13854" y="835891"/>
                  <a:pt x="27291" y="812544"/>
                  <a:pt x="41563" y="789709"/>
                </a:cubicBezTo>
                <a:cubicBezTo>
                  <a:pt x="50388" y="775589"/>
                  <a:pt x="57498" y="759919"/>
                  <a:pt x="69272" y="748145"/>
                </a:cubicBezTo>
                <a:cubicBezTo>
                  <a:pt x="85600" y="731817"/>
                  <a:pt x="106218" y="720436"/>
                  <a:pt x="124691" y="706582"/>
                </a:cubicBezTo>
                <a:cubicBezTo>
                  <a:pt x="209715" y="579044"/>
                  <a:pt x="73439" y="777574"/>
                  <a:pt x="207818" y="609600"/>
                </a:cubicBezTo>
                <a:cubicBezTo>
                  <a:pt x="228622" y="583595"/>
                  <a:pt x="243255" y="553115"/>
                  <a:pt x="263236" y="526473"/>
                </a:cubicBezTo>
                <a:cubicBezTo>
                  <a:pt x="277091" y="508000"/>
                  <a:pt x="290018" y="488794"/>
                  <a:pt x="304800" y="471055"/>
                </a:cubicBezTo>
                <a:cubicBezTo>
                  <a:pt x="313162" y="461020"/>
                  <a:pt x="324349" y="453545"/>
                  <a:pt x="332509" y="443345"/>
                </a:cubicBezTo>
                <a:cubicBezTo>
                  <a:pt x="342911" y="430343"/>
                  <a:pt x="350982" y="415636"/>
                  <a:pt x="360218" y="401782"/>
                </a:cubicBezTo>
                <a:cubicBezTo>
                  <a:pt x="364836" y="387927"/>
                  <a:pt x="367541" y="373280"/>
                  <a:pt x="374072" y="360218"/>
                </a:cubicBezTo>
                <a:cubicBezTo>
                  <a:pt x="381518" y="345325"/>
                  <a:pt x="395222" y="333960"/>
                  <a:pt x="401781" y="318655"/>
                </a:cubicBezTo>
                <a:cubicBezTo>
                  <a:pt x="409282" y="301153"/>
                  <a:pt x="406189" y="279769"/>
                  <a:pt x="415636" y="263236"/>
                </a:cubicBezTo>
                <a:cubicBezTo>
                  <a:pt x="432047" y="234518"/>
                  <a:pt x="472280" y="211620"/>
                  <a:pt x="498763" y="193964"/>
                </a:cubicBezTo>
                <a:cubicBezTo>
                  <a:pt x="538155" y="75787"/>
                  <a:pt x="526472" y="140044"/>
                  <a:pt x="526472"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3081816" y="3973706"/>
            <a:ext cx="1389524" cy="689800"/>
          </a:xfrm>
          <a:custGeom>
            <a:avLst/>
            <a:gdLst>
              <a:gd name="connsiteX0" fmla="*/ 1136073 w 1136073"/>
              <a:gd name="connsiteY0" fmla="*/ 849944 h 849944"/>
              <a:gd name="connsiteX1" fmla="*/ 1094509 w 1136073"/>
              <a:gd name="connsiteY1" fmla="*/ 725253 h 849944"/>
              <a:gd name="connsiteX2" fmla="*/ 1066800 w 1136073"/>
              <a:gd name="connsiteY2" fmla="*/ 655980 h 849944"/>
              <a:gd name="connsiteX3" fmla="*/ 1052946 w 1136073"/>
              <a:gd name="connsiteY3" fmla="*/ 614417 h 849944"/>
              <a:gd name="connsiteX4" fmla="*/ 1011382 w 1136073"/>
              <a:gd name="connsiteY4" fmla="*/ 572853 h 849944"/>
              <a:gd name="connsiteX5" fmla="*/ 955964 w 1136073"/>
              <a:gd name="connsiteY5" fmla="*/ 475871 h 849944"/>
              <a:gd name="connsiteX6" fmla="*/ 942109 w 1136073"/>
              <a:gd name="connsiteY6" fmla="*/ 420453 h 849944"/>
              <a:gd name="connsiteX7" fmla="*/ 817418 w 1136073"/>
              <a:gd name="connsiteY7" fmla="*/ 281908 h 849944"/>
              <a:gd name="connsiteX8" fmla="*/ 789709 w 1136073"/>
              <a:gd name="connsiteY8" fmla="*/ 226489 h 849944"/>
              <a:gd name="connsiteX9" fmla="*/ 692728 w 1136073"/>
              <a:gd name="connsiteY9" fmla="*/ 143362 h 849944"/>
              <a:gd name="connsiteX10" fmla="*/ 623455 w 1136073"/>
              <a:gd name="connsiteY10" fmla="*/ 87944 h 849944"/>
              <a:gd name="connsiteX11" fmla="*/ 540328 w 1136073"/>
              <a:gd name="connsiteY11" fmla="*/ 60235 h 849944"/>
              <a:gd name="connsiteX12" fmla="*/ 498764 w 1136073"/>
              <a:gd name="connsiteY12" fmla="*/ 46380 h 849944"/>
              <a:gd name="connsiteX13" fmla="*/ 290946 w 1136073"/>
              <a:gd name="connsiteY13" fmla="*/ 32526 h 849944"/>
              <a:gd name="connsiteX14" fmla="*/ 0 w 1136073"/>
              <a:gd name="connsiteY14" fmla="*/ 4817 h 849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6073" h="849944">
                <a:moveTo>
                  <a:pt x="1136073" y="849944"/>
                </a:moveTo>
                <a:cubicBezTo>
                  <a:pt x="1049345" y="633123"/>
                  <a:pt x="1154169" y="904230"/>
                  <a:pt x="1094509" y="725253"/>
                </a:cubicBezTo>
                <a:cubicBezTo>
                  <a:pt x="1086644" y="701660"/>
                  <a:pt x="1075532" y="679266"/>
                  <a:pt x="1066800" y="655980"/>
                </a:cubicBezTo>
                <a:cubicBezTo>
                  <a:pt x="1061672" y="642306"/>
                  <a:pt x="1061047" y="626568"/>
                  <a:pt x="1052946" y="614417"/>
                </a:cubicBezTo>
                <a:cubicBezTo>
                  <a:pt x="1042078" y="598114"/>
                  <a:pt x="1025237" y="586708"/>
                  <a:pt x="1011382" y="572853"/>
                </a:cubicBezTo>
                <a:cubicBezTo>
                  <a:pt x="974952" y="427129"/>
                  <a:pt x="1029333" y="604265"/>
                  <a:pt x="955964" y="475871"/>
                </a:cubicBezTo>
                <a:cubicBezTo>
                  <a:pt x="946517" y="459339"/>
                  <a:pt x="951703" y="436900"/>
                  <a:pt x="942109" y="420453"/>
                </a:cubicBezTo>
                <a:cubicBezTo>
                  <a:pt x="882852" y="318869"/>
                  <a:pt x="885199" y="327095"/>
                  <a:pt x="817418" y="281908"/>
                </a:cubicBezTo>
                <a:cubicBezTo>
                  <a:pt x="808182" y="263435"/>
                  <a:pt x="801713" y="243295"/>
                  <a:pt x="789709" y="226489"/>
                </a:cubicBezTo>
                <a:cubicBezTo>
                  <a:pt x="763813" y="190235"/>
                  <a:pt x="726113" y="171183"/>
                  <a:pt x="692728" y="143362"/>
                </a:cubicBezTo>
                <a:cubicBezTo>
                  <a:pt x="659830" y="115947"/>
                  <a:pt x="667491" y="107516"/>
                  <a:pt x="623455" y="87944"/>
                </a:cubicBezTo>
                <a:cubicBezTo>
                  <a:pt x="596765" y="76082"/>
                  <a:pt x="568037" y="69471"/>
                  <a:pt x="540328" y="60235"/>
                </a:cubicBezTo>
                <a:cubicBezTo>
                  <a:pt x="526473" y="55617"/>
                  <a:pt x="513336" y="47351"/>
                  <a:pt x="498764" y="46380"/>
                </a:cubicBezTo>
                <a:lnTo>
                  <a:pt x="290946" y="32526"/>
                </a:lnTo>
                <a:cubicBezTo>
                  <a:pt x="142100" y="-17089"/>
                  <a:pt x="237026" y="4817"/>
                  <a:pt x="0" y="481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5035" y="3524974"/>
            <a:ext cx="885825"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27788" y="4663505"/>
            <a:ext cx="914400" cy="797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51388" y="5496274"/>
            <a:ext cx="787778" cy="996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reeform 13"/>
          <p:cNvSpPr/>
          <p:nvPr/>
        </p:nvSpPr>
        <p:spPr>
          <a:xfrm>
            <a:off x="4837879" y="3950813"/>
            <a:ext cx="734291" cy="609600"/>
          </a:xfrm>
          <a:custGeom>
            <a:avLst/>
            <a:gdLst>
              <a:gd name="connsiteX0" fmla="*/ 734291 w 734291"/>
              <a:gd name="connsiteY0" fmla="*/ 0 h 609600"/>
              <a:gd name="connsiteX1" fmla="*/ 581891 w 734291"/>
              <a:gd name="connsiteY1" fmla="*/ 41563 h 609600"/>
              <a:gd name="connsiteX2" fmla="*/ 526473 w 734291"/>
              <a:gd name="connsiteY2" fmla="*/ 55418 h 609600"/>
              <a:gd name="connsiteX3" fmla="*/ 484909 w 734291"/>
              <a:gd name="connsiteY3" fmla="*/ 69272 h 609600"/>
              <a:gd name="connsiteX4" fmla="*/ 429491 w 734291"/>
              <a:gd name="connsiteY4" fmla="*/ 96981 h 609600"/>
              <a:gd name="connsiteX5" fmla="*/ 346364 w 734291"/>
              <a:gd name="connsiteY5" fmla="*/ 152400 h 609600"/>
              <a:gd name="connsiteX6" fmla="*/ 277091 w 734291"/>
              <a:gd name="connsiteY6" fmla="*/ 207818 h 609600"/>
              <a:gd name="connsiteX7" fmla="*/ 235527 w 734291"/>
              <a:gd name="connsiteY7" fmla="*/ 263236 h 609600"/>
              <a:gd name="connsiteX8" fmla="*/ 193964 w 734291"/>
              <a:gd name="connsiteY8" fmla="*/ 304800 h 609600"/>
              <a:gd name="connsiteX9" fmla="*/ 166254 w 734291"/>
              <a:gd name="connsiteY9" fmla="*/ 346363 h 609600"/>
              <a:gd name="connsiteX10" fmla="*/ 83127 w 734291"/>
              <a:gd name="connsiteY10" fmla="*/ 401781 h 609600"/>
              <a:gd name="connsiteX11" fmla="*/ 13854 w 734291"/>
              <a:gd name="connsiteY11" fmla="*/ 526472 h 609600"/>
              <a:gd name="connsiteX12" fmla="*/ 0 w 734291"/>
              <a:gd name="connsiteY12" fmla="*/ 568036 h 609600"/>
              <a:gd name="connsiteX13" fmla="*/ 13854 w 734291"/>
              <a:gd name="connsiteY13" fmla="*/ 60960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4291" h="609600">
                <a:moveTo>
                  <a:pt x="734291" y="0"/>
                </a:moveTo>
                <a:cubicBezTo>
                  <a:pt x="479711" y="31821"/>
                  <a:pt x="711328" y="-13911"/>
                  <a:pt x="581891" y="41563"/>
                </a:cubicBezTo>
                <a:cubicBezTo>
                  <a:pt x="564389" y="49064"/>
                  <a:pt x="544782" y="50187"/>
                  <a:pt x="526473" y="55418"/>
                </a:cubicBezTo>
                <a:cubicBezTo>
                  <a:pt x="512431" y="59430"/>
                  <a:pt x="498332" y="63519"/>
                  <a:pt x="484909" y="69272"/>
                </a:cubicBezTo>
                <a:cubicBezTo>
                  <a:pt x="465926" y="77408"/>
                  <a:pt x="447201" y="86355"/>
                  <a:pt x="429491" y="96981"/>
                </a:cubicBezTo>
                <a:cubicBezTo>
                  <a:pt x="400935" y="114115"/>
                  <a:pt x="346364" y="152400"/>
                  <a:pt x="346364" y="152400"/>
                </a:cubicBezTo>
                <a:cubicBezTo>
                  <a:pt x="261498" y="279693"/>
                  <a:pt x="377474" y="124165"/>
                  <a:pt x="277091" y="207818"/>
                </a:cubicBezTo>
                <a:cubicBezTo>
                  <a:pt x="259352" y="222601"/>
                  <a:pt x="250554" y="245704"/>
                  <a:pt x="235527" y="263236"/>
                </a:cubicBezTo>
                <a:cubicBezTo>
                  <a:pt x="222776" y="278112"/>
                  <a:pt x="206507" y="289748"/>
                  <a:pt x="193964" y="304800"/>
                </a:cubicBezTo>
                <a:cubicBezTo>
                  <a:pt x="183304" y="317592"/>
                  <a:pt x="178785" y="335398"/>
                  <a:pt x="166254" y="346363"/>
                </a:cubicBezTo>
                <a:cubicBezTo>
                  <a:pt x="141191" y="368292"/>
                  <a:pt x="83127" y="401781"/>
                  <a:pt x="83127" y="401781"/>
                </a:cubicBezTo>
                <a:cubicBezTo>
                  <a:pt x="49222" y="503497"/>
                  <a:pt x="76072" y="464256"/>
                  <a:pt x="13854" y="526472"/>
                </a:cubicBezTo>
                <a:cubicBezTo>
                  <a:pt x="9236" y="540327"/>
                  <a:pt x="0" y="553432"/>
                  <a:pt x="0" y="568036"/>
                </a:cubicBezTo>
                <a:cubicBezTo>
                  <a:pt x="0" y="582640"/>
                  <a:pt x="13854" y="609600"/>
                  <a:pt x="13854" y="6096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4671624" y="5474813"/>
            <a:ext cx="886691" cy="595745"/>
          </a:xfrm>
          <a:custGeom>
            <a:avLst/>
            <a:gdLst>
              <a:gd name="connsiteX0" fmla="*/ 886691 w 886691"/>
              <a:gd name="connsiteY0" fmla="*/ 595745 h 595745"/>
              <a:gd name="connsiteX1" fmla="*/ 540328 w 886691"/>
              <a:gd name="connsiteY1" fmla="*/ 568036 h 595745"/>
              <a:gd name="connsiteX2" fmla="*/ 457200 w 886691"/>
              <a:gd name="connsiteY2" fmla="*/ 554181 h 595745"/>
              <a:gd name="connsiteX3" fmla="*/ 374073 w 886691"/>
              <a:gd name="connsiteY3" fmla="*/ 526472 h 595745"/>
              <a:gd name="connsiteX4" fmla="*/ 290946 w 886691"/>
              <a:gd name="connsiteY4" fmla="*/ 457200 h 595745"/>
              <a:gd name="connsiteX5" fmla="*/ 263237 w 886691"/>
              <a:gd name="connsiteY5" fmla="*/ 429490 h 595745"/>
              <a:gd name="connsiteX6" fmla="*/ 138546 w 886691"/>
              <a:gd name="connsiteY6" fmla="*/ 318654 h 595745"/>
              <a:gd name="connsiteX7" fmla="*/ 83128 w 886691"/>
              <a:gd name="connsiteY7" fmla="*/ 221672 h 595745"/>
              <a:gd name="connsiteX8" fmla="*/ 69273 w 886691"/>
              <a:gd name="connsiteY8" fmla="*/ 96981 h 595745"/>
              <a:gd name="connsiteX9" fmla="*/ 27709 w 886691"/>
              <a:gd name="connsiteY9" fmla="*/ 69272 h 595745"/>
              <a:gd name="connsiteX10" fmla="*/ 13855 w 886691"/>
              <a:gd name="connsiteY10" fmla="*/ 27709 h 595745"/>
              <a:gd name="connsiteX11" fmla="*/ 0 w 886691"/>
              <a:gd name="connsiteY11" fmla="*/ 0 h 595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6691" h="595745">
                <a:moveTo>
                  <a:pt x="886691" y="595745"/>
                </a:moveTo>
                <a:cubicBezTo>
                  <a:pt x="655860" y="582921"/>
                  <a:pt x="699663" y="592549"/>
                  <a:pt x="540328" y="568036"/>
                </a:cubicBezTo>
                <a:cubicBezTo>
                  <a:pt x="512563" y="563764"/>
                  <a:pt x="484453" y="560994"/>
                  <a:pt x="457200" y="554181"/>
                </a:cubicBezTo>
                <a:cubicBezTo>
                  <a:pt x="428864" y="547097"/>
                  <a:pt x="374073" y="526472"/>
                  <a:pt x="374073" y="526472"/>
                </a:cubicBezTo>
                <a:cubicBezTo>
                  <a:pt x="275327" y="427728"/>
                  <a:pt x="387401" y="534366"/>
                  <a:pt x="290946" y="457200"/>
                </a:cubicBezTo>
                <a:cubicBezTo>
                  <a:pt x="280746" y="449040"/>
                  <a:pt x="273437" y="437650"/>
                  <a:pt x="263237" y="429490"/>
                </a:cubicBezTo>
                <a:cubicBezTo>
                  <a:pt x="203743" y="381895"/>
                  <a:pt x="198910" y="409201"/>
                  <a:pt x="138546" y="318654"/>
                </a:cubicBezTo>
                <a:cubicBezTo>
                  <a:pt x="99381" y="259906"/>
                  <a:pt x="118284" y="291983"/>
                  <a:pt x="83128" y="221672"/>
                </a:cubicBezTo>
                <a:cubicBezTo>
                  <a:pt x="78510" y="180108"/>
                  <a:pt x="83565" y="136283"/>
                  <a:pt x="69273" y="96981"/>
                </a:cubicBezTo>
                <a:cubicBezTo>
                  <a:pt x="63583" y="81332"/>
                  <a:pt x="38111" y="82274"/>
                  <a:pt x="27709" y="69272"/>
                </a:cubicBezTo>
                <a:cubicBezTo>
                  <a:pt x="18586" y="57868"/>
                  <a:pt x="19279" y="41268"/>
                  <a:pt x="13855" y="27709"/>
                </a:cubicBezTo>
                <a:cubicBezTo>
                  <a:pt x="10020" y="18121"/>
                  <a:pt x="4618" y="9236"/>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6514279" y="4006231"/>
            <a:ext cx="845416" cy="720436"/>
          </a:xfrm>
          <a:custGeom>
            <a:avLst/>
            <a:gdLst>
              <a:gd name="connsiteX0" fmla="*/ 0 w 845416"/>
              <a:gd name="connsiteY0" fmla="*/ 0 h 720436"/>
              <a:gd name="connsiteX1" fmla="*/ 124691 w 845416"/>
              <a:gd name="connsiteY1" fmla="*/ 13854 h 720436"/>
              <a:gd name="connsiteX2" fmla="*/ 207818 w 845416"/>
              <a:gd name="connsiteY2" fmla="*/ 55418 h 720436"/>
              <a:gd name="connsiteX3" fmla="*/ 263236 w 845416"/>
              <a:gd name="connsiteY3" fmla="*/ 69272 h 720436"/>
              <a:gd name="connsiteX4" fmla="*/ 332509 w 845416"/>
              <a:gd name="connsiteY4" fmla="*/ 124691 h 720436"/>
              <a:gd name="connsiteX5" fmla="*/ 429491 w 845416"/>
              <a:gd name="connsiteY5" fmla="*/ 152400 h 720436"/>
              <a:gd name="connsiteX6" fmla="*/ 526473 w 845416"/>
              <a:gd name="connsiteY6" fmla="*/ 207818 h 720436"/>
              <a:gd name="connsiteX7" fmla="*/ 609600 w 845416"/>
              <a:gd name="connsiteY7" fmla="*/ 235527 h 720436"/>
              <a:gd name="connsiteX8" fmla="*/ 651164 w 845416"/>
              <a:gd name="connsiteY8" fmla="*/ 263236 h 720436"/>
              <a:gd name="connsiteX9" fmla="*/ 720436 w 845416"/>
              <a:gd name="connsiteY9" fmla="*/ 346363 h 720436"/>
              <a:gd name="connsiteX10" fmla="*/ 748145 w 845416"/>
              <a:gd name="connsiteY10" fmla="*/ 429491 h 720436"/>
              <a:gd name="connsiteX11" fmla="*/ 762000 w 845416"/>
              <a:gd name="connsiteY11" fmla="*/ 471054 h 720436"/>
              <a:gd name="connsiteX12" fmla="*/ 775854 w 845416"/>
              <a:gd name="connsiteY12" fmla="*/ 526472 h 720436"/>
              <a:gd name="connsiteX13" fmla="*/ 803564 w 845416"/>
              <a:gd name="connsiteY13" fmla="*/ 609600 h 720436"/>
              <a:gd name="connsiteX14" fmla="*/ 817418 w 845416"/>
              <a:gd name="connsiteY14" fmla="*/ 651163 h 720436"/>
              <a:gd name="connsiteX15" fmla="*/ 845127 w 845416"/>
              <a:gd name="connsiteY15" fmla="*/ 720436 h 72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5416" h="720436">
                <a:moveTo>
                  <a:pt x="0" y="0"/>
                </a:moveTo>
                <a:cubicBezTo>
                  <a:pt x="41564" y="4618"/>
                  <a:pt x="83441" y="6979"/>
                  <a:pt x="124691" y="13854"/>
                </a:cubicBezTo>
                <a:cubicBezTo>
                  <a:pt x="188373" y="24468"/>
                  <a:pt x="146894" y="29308"/>
                  <a:pt x="207818" y="55418"/>
                </a:cubicBezTo>
                <a:cubicBezTo>
                  <a:pt x="225320" y="62919"/>
                  <a:pt x="244763" y="64654"/>
                  <a:pt x="263236" y="69272"/>
                </a:cubicBezTo>
                <a:cubicBezTo>
                  <a:pt x="285582" y="91619"/>
                  <a:pt x="301922" y="111582"/>
                  <a:pt x="332509" y="124691"/>
                </a:cubicBezTo>
                <a:cubicBezTo>
                  <a:pt x="394663" y="151328"/>
                  <a:pt x="375563" y="125436"/>
                  <a:pt x="429491" y="152400"/>
                </a:cubicBezTo>
                <a:cubicBezTo>
                  <a:pt x="529466" y="202388"/>
                  <a:pt x="405023" y="159238"/>
                  <a:pt x="526473" y="207818"/>
                </a:cubicBezTo>
                <a:cubicBezTo>
                  <a:pt x="553592" y="218665"/>
                  <a:pt x="585298" y="219326"/>
                  <a:pt x="609600" y="235527"/>
                </a:cubicBezTo>
                <a:cubicBezTo>
                  <a:pt x="623455" y="244763"/>
                  <a:pt x="638372" y="252576"/>
                  <a:pt x="651164" y="263236"/>
                </a:cubicBezTo>
                <a:cubicBezTo>
                  <a:pt x="674192" y="282426"/>
                  <a:pt x="707616" y="317517"/>
                  <a:pt x="720436" y="346363"/>
                </a:cubicBezTo>
                <a:cubicBezTo>
                  <a:pt x="732299" y="373054"/>
                  <a:pt x="738908" y="401782"/>
                  <a:pt x="748145" y="429491"/>
                </a:cubicBezTo>
                <a:cubicBezTo>
                  <a:pt x="752763" y="443345"/>
                  <a:pt x="758458" y="456886"/>
                  <a:pt x="762000" y="471054"/>
                </a:cubicBezTo>
                <a:cubicBezTo>
                  <a:pt x="766618" y="489527"/>
                  <a:pt x="770383" y="508234"/>
                  <a:pt x="775854" y="526472"/>
                </a:cubicBezTo>
                <a:cubicBezTo>
                  <a:pt x="784247" y="554448"/>
                  <a:pt x="794327" y="581891"/>
                  <a:pt x="803564" y="609600"/>
                </a:cubicBezTo>
                <a:cubicBezTo>
                  <a:pt x="808182" y="623454"/>
                  <a:pt x="809317" y="639012"/>
                  <a:pt x="817418" y="651163"/>
                </a:cubicBezTo>
                <a:cubicBezTo>
                  <a:pt x="850250" y="700412"/>
                  <a:pt x="845127" y="676076"/>
                  <a:pt x="845127" y="72043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6361098" y="5627213"/>
            <a:ext cx="845908" cy="513535"/>
          </a:xfrm>
          <a:custGeom>
            <a:avLst/>
            <a:gdLst>
              <a:gd name="connsiteX0" fmla="*/ 845908 w 845908"/>
              <a:gd name="connsiteY0" fmla="*/ 0 h 513535"/>
              <a:gd name="connsiteX1" fmla="*/ 790490 w 845908"/>
              <a:gd name="connsiteY1" fmla="*/ 83127 h 513535"/>
              <a:gd name="connsiteX2" fmla="*/ 707363 w 845908"/>
              <a:gd name="connsiteY2" fmla="*/ 180109 h 513535"/>
              <a:gd name="connsiteX3" fmla="*/ 624235 w 845908"/>
              <a:gd name="connsiteY3" fmla="*/ 290945 h 513535"/>
              <a:gd name="connsiteX4" fmla="*/ 499545 w 845908"/>
              <a:gd name="connsiteY4" fmla="*/ 360218 h 513535"/>
              <a:gd name="connsiteX5" fmla="*/ 430272 w 845908"/>
              <a:gd name="connsiteY5" fmla="*/ 429490 h 513535"/>
              <a:gd name="connsiteX6" fmla="*/ 333290 w 845908"/>
              <a:gd name="connsiteY6" fmla="*/ 457200 h 513535"/>
              <a:gd name="connsiteX7" fmla="*/ 264017 w 845908"/>
              <a:gd name="connsiteY7" fmla="*/ 471054 h 513535"/>
              <a:gd name="connsiteX8" fmla="*/ 97763 w 845908"/>
              <a:gd name="connsiteY8" fmla="*/ 484909 h 513535"/>
              <a:gd name="connsiteX9" fmla="*/ 781 w 845908"/>
              <a:gd name="connsiteY9" fmla="*/ 512618 h 513535"/>
              <a:gd name="connsiteX10" fmla="*/ 14635 w 845908"/>
              <a:gd name="connsiteY10" fmla="*/ 512618 h 51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5908" h="513535">
                <a:moveTo>
                  <a:pt x="845908" y="0"/>
                </a:moveTo>
                <a:cubicBezTo>
                  <a:pt x="827435" y="27709"/>
                  <a:pt x="811294" y="57122"/>
                  <a:pt x="790490" y="83127"/>
                </a:cubicBezTo>
                <a:cubicBezTo>
                  <a:pt x="745036" y="139944"/>
                  <a:pt x="735707" y="123421"/>
                  <a:pt x="707363" y="180109"/>
                </a:cubicBezTo>
                <a:cubicBezTo>
                  <a:pt x="682912" y="229010"/>
                  <a:pt x="704436" y="264210"/>
                  <a:pt x="624235" y="290945"/>
                </a:cubicBezTo>
                <a:cubicBezTo>
                  <a:pt x="571970" y="308367"/>
                  <a:pt x="547184" y="312580"/>
                  <a:pt x="499545" y="360218"/>
                </a:cubicBezTo>
                <a:cubicBezTo>
                  <a:pt x="476454" y="383309"/>
                  <a:pt x="461252" y="419163"/>
                  <a:pt x="430272" y="429490"/>
                </a:cubicBezTo>
                <a:cubicBezTo>
                  <a:pt x="383990" y="444918"/>
                  <a:pt x="385475" y="445603"/>
                  <a:pt x="333290" y="457200"/>
                </a:cubicBezTo>
                <a:cubicBezTo>
                  <a:pt x="310302" y="462308"/>
                  <a:pt x="287404" y="468303"/>
                  <a:pt x="264017" y="471054"/>
                </a:cubicBezTo>
                <a:cubicBezTo>
                  <a:pt x="208788" y="477552"/>
                  <a:pt x="153181" y="480291"/>
                  <a:pt x="97763" y="484909"/>
                </a:cubicBezTo>
                <a:cubicBezTo>
                  <a:pt x="80002" y="489349"/>
                  <a:pt x="20660" y="502678"/>
                  <a:pt x="781" y="512618"/>
                </a:cubicBezTo>
                <a:cubicBezTo>
                  <a:pt x="-3349" y="514683"/>
                  <a:pt x="10017" y="512618"/>
                  <a:pt x="14635" y="51261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2176378" y="5062231"/>
            <a:ext cx="1600200" cy="369332"/>
          </a:xfrm>
          <a:prstGeom prst="rect">
            <a:avLst/>
          </a:prstGeom>
          <a:noFill/>
        </p:spPr>
        <p:txBody>
          <a:bodyPr wrap="square" rtlCol="0">
            <a:spAutoFit/>
          </a:bodyPr>
          <a:lstStyle/>
          <a:p>
            <a:r>
              <a:rPr lang="en-US" altLang="zh-CN" b="1" smtClean="0"/>
              <a:t>Studnets</a:t>
            </a:r>
            <a:endParaRPr lang="en-US" b="1" dirty="0"/>
          </a:p>
        </p:txBody>
      </p:sp>
      <p:sp>
        <p:nvSpPr>
          <p:cNvPr id="45" name="TextBox 44"/>
          <p:cNvSpPr txBox="1"/>
          <p:nvPr/>
        </p:nvSpPr>
        <p:spPr>
          <a:xfrm>
            <a:off x="5910785" y="4901841"/>
            <a:ext cx="1600200" cy="369332"/>
          </a:xfrm>
          <a:prstGeom prst="rect">
            <a:avLst/>
          </a:prstGeom>
          <a:noFill/>
        </p:spPr>
        <p:txBody>
          <a:bodyPr wrap="square" rtlCol="0">
            <a:spAutoFit/>
          </a:bodyPr>
          <a:lstStyle/>
          <a:p>
            <a:r>
              <a:rPr lang="en-US" altLang="zh-CN" b="1" dirty="0" smtClean="0"/>
              <a:t>Teachers</a:t>
            </a:r>
            <a:endParaRPr lang="en-US" b="1" dirty="0"/>
          </a:p>
        </p:txBody>
      </p:sp>
    </p:spTree>
    <p:extLst>
      <p:ext uri="{BB962C8B-B14F-4D97-AF65-F5344CB8AC3E}">
        <p14:creationId xmlns:p14="http://schemas.microsoft.com/office/powerpoint/2010/main" val="116245713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100062" y="3140968"/>
            <a:ext cx="8936433" cy="3717032"/>
          </a:xfrm>
          <a:prstGeom prst="roundRect">
            <a:avLst/>
          </a:prstGeom>
          <a:solidFill>
            <a:schemeClr val="bg1"/>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274638"/>
            <a:ext cx="8229600" cy="792162"/>
          </a:xfrm>
        </p:spPr>
        <p:txBody>
          <a:bodyPr/>
          <a:lstStyle/>
          <a:p>
            <a:pPr algn="l"/>
            <a:r>
              <a:rPr lang="en-US" dirty="0" smtClean="0"/>
              <a:t>Example – Visualized guiding</a:t>
            </a:r>
            <a:endParaRPr lang="en-US" dirty="0"/>
          </a:p>
        </p:txBody>
      </p:sp>
      <p:sp>
        <p:nvSpPr>
          <p:cNvPr id="3" name="Content Placeholder 2"/>
          <p:cNvSpPr>
            <a:spLocks noGrp="1"/>
          </p:cNvSpPr>
          <p:nvPr>
            <p:ph idx="1"/>
          </p:nvPr>
        </p:nvSpPr>
        <p:spPr>
          <a:xfrm>
            <a:off x="457200" y="1295400"/>
            <a:ext cx="8229600" cy="5334000"/>
          </a:xfrm>
        </p:spPr>
        <p:txBody>
          <a:bodyPr>
            <a:normAutofit lnSpcReduction="10000"/>
          </a:bodyPr>
          <a:lstStyle/>
          <a:p>
            <a:r>
              <a:rPr lang="en-US" sz="2600" dirty="0" smtClean="0"/>
              <a:t>Wikipedia is not </a:t>
            </a:r>
            <a:r>
              <a:rPr lang="en-US" sz="2600" b="1" dirty="0" smtClean="0"/>
              <a:t>guiding </a:t>
            </a:r>
          </a:p>
          <a:p>
            <a:r>
              <a:rPr lang="en-US" sz="2600" dirty="0" smtClean="0"/>
              <a:t>Underline link structure is not efficient for learning</a:t>
            </a:r>
          </a:p>
          <a:p>
            <a:r>
              <a:rPr lang="en-US" sz="2600" dirty="0" smtClean="0"/>
              <a:t>Learners need more related concepts and clear leaning  path to understand certain topic</a:t>
            </a:r>
          </a:p>
          <a:p>
            <a:endParaRPr lang="en-US" sz="2600" dirty="0" smtClean="0"/>
          </a:p>
          <a:p>
            <a:endParaRPr lang="en-US" b="1" dirty="0" smtClean="0"/>
          </a:p>
          <a:p>
            <a:endParaRPr lang="en-US" b="1" dirty="0"/>
          </a:p>
          <a:p>
            <a:endParaRPr lang="en-US" b="1" dirty="0" smtClean="0"/>
          </a:p>
          <a:p>
            <a:endParaRPr lang="en-US" sz="2600" dirty="0" smtClean="0"/>
          </a:p>
          <a:p>
            <a:endParaRPr lang="en-US" sz="2600" dirty="0" smtClean="0"/>
          </a:p>
          <a:p>
            <a:pPr marL="457200" lvl="1" indent="0">
              <a:buNone/>
            </a:pPr>
            <a:r>
              <a:rPr lang="en-US" dirty="0" smtClean="0"/>
              <a:t>  </a:t>
            </a:r>
            <a:endParaRPr lang="en-US" dirty="0"/>
          </a:p>
        </p:txBody>
      </p:sp>
      <p:pic>
        <p:nvPicPr>
          <p:cNvPr id="1026" name="Picture 2" descr="http://cdn1.iconfinder.com/data/icons/softwaredemo/PNG/256x256/User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2947" y="4322506"/>
            <a:ext cx="1140432" cy="1140432"/>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1975750" y="5228016"/>
            <a:ext cx="290945" cy="3218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2966" y="4241938"/>
            <a:ext cx="1988129" cy="1872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7"/>
          <p:cNvSpPr/>
          <p:nvPr/>
        </p:nvSpPr>
        <p:spPr>
          <a:xfrm>
            <a:off x="1857848" y="5109534"/>
            <a:ext cx="290945" cy="2528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896085" y="5480862"/>
            <a:ext cx="290945" cy="1609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965087" y="5828012"/>
            <a:ext cx="221943" cy="16090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a:off x="2391384" y="5017415"/>
            <a:ext cx="4308766" cy="3214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187030" y="5017415"/>
            <a:ext cx="4513120" cy="54389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2266695" y="5017415"/>
            <a:ext cx="4433455" cy="89104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524400" y="3214724"/>
            <a:ext cx="708763" cy="1015663"/>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20734819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ounded Rectangle 59"/>
          <p:cNvSpPr/>
          <p:nvPr/>
        </p:nvSpPr>
        <p:spPr>
          <a:xfrm>
            <a:off x="100062" y="1916832"/>
            <a:ext cx="8936433" cy="4941168"/>
          </a:xfrm>
          <a:prstGeom prst="roundRect">
            <a:avLst/>
          </a:prstGeom>
          <a:solidFill>
            <a:schemeClr val="bg1"/>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274638"/>
            <a:ext cx="8229600" cy="792162"/>
          </a:xfrm>
        </p:spPr>
        <p:txBody>
          <a:bodyPr/>
          <a:lstStyle/>
          <a:p>
            <a:pPr algn="l"/>
            <a:r>
              <a:rPr lang="en-US" dirty="0" smtClean="0"/>
              <a:t>Example – Visualized guiding</a:t>
            </a:r>
            <a:endParaRPr lang="en-US" dirty="0"/>
          </a:p>
        </p:txBody>
      </p:sp>
      <p:sp>
        <p:nvSpPr>
          <p:cNvPr id="3" name="Content Placeholder 2"/>
          <p:cNvSpPr>
            <a:spLocks noGrp="1"/>
          </p:cNvSpPr>
          <p:nvPr>
            <p:ph idx="1"/>
          </p:nvPr>
        </p:nvSpPr>
        <p:spPr>
          <a:xfrm>
            <a:off x="457200" y="1295400"/>
            <a:ext cx="8229600" cy="4830763"/>
          </a:xfrm>
        </p:spPr>
        <p:txBody>
          <a:bodyPr>
            <a:normAutofit/>
          </a:bodyPr>
          <a:lstStyle/>
          <a:p>
            <a:r>
              <a:rPr lang="en-US" sz="2400" dirty="0" smtClean="0"/>
              <a:t>Link relativeness  + </a:t>
            </a:r>
            <a:r>
              <a:rPr lang="en-US" sz="2400" b="1" dirty="0" smtClean="0"/>
              <a:t>Interesting</a:t>
            </a:r>
            <a:r>
              <a:rPr lang="en-US" sz="2400" dirty="0" smtClean="0"/>
              <a:t> + </a:t>
            </a:r>
            <a:r>
              <a:rPr lang="en-US" sz="2400" b="1" dirty="0" smtClean="0"/>
              <a:t>Popular</a:t>
            </a:r>
            <a:endParaRPr lang="en-US" sz="2400" b="1" dirty="0"/>
          </a:p>
        </p:txBody>
      </p:sp>
      <p:grpSp>
        <p:nvGrpSpPr>
          <p:cNvPr id="131" name="Group 130"/>
          <p:cNvGrpSpPr/>
          <p:nvPr/>
        </p:nvGrpSpPr>
        <p:grpSpPr>
          <a:xfrm>
            <a:off x="2773242" y="2154346"/>
            <a:ext cx="3048000" cy="457200"/>
            <a:chOff x="2819400" y="2073855"/>
            <a:chExt cx="3048000" cy="457200"/>
          </a:xfrm>
        </p:grpSpPr>
        <p:sp>
          <p:nvSpPr>
            <p:cNvPr id="5" name="Rounded Rectangle 4"/>
            <p:cNvSpPr/>
            <p:nvPr/>
          </p:nvSpPr>
          <p:spPr>
            <a:xfrm>
              <a:off x="2819400" y="2073855"/>
              <a:ext cx="3048000" cy="4572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ounded Rectangle 10"/>
            <p:cNvSpPr/>
            <p:nvPr/>
          </p:nvSpPr>
          <p:spPr>
            <a:xfrm>
              <a:off x="3294106" y="2153950"/>
              <a:ext cx="2438400" cy="30826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b="1" dirty="0" smtClean="0"/>
                <a:t>Designing</a:t>
              </a:r>
              <a:endParaRPr lang="en-US" dirty="0"/>
            </a:p>
          </p:txBody>
        </p:sp>
        <p:pic>
          <p:nvPicPr>
            <p:cNvPr id="2052" name="Picture 4" descr="http://www.goholidaymorocco.com/images/serach_icon.png"/>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907911" y="2126242"/>
              <a:ext cx="361950" cy="35242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ounded Rectangle 13"/>
          <p:cNvSpPr/>
          <p:nvPr/>
        </p:nvSpPr>
        <p:spPr>
          <a:xfrm>
            <a:off x="751284" y="4584674"/>
            <a:ext cx="1456446" cy="58560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smtClean="0"/>
              <a:t>Designing</a:t>
            </a:r>
            <a:endParaRPr lang="en-US" dirty="0"/>
          </a:p>
        </p:txBody>
      </p:sp>
      <p:cxnSp>
        <p:nvCxnSpPr>
          <p:cNvPr id="25" name="Straight Arrow Connector 24"/>
          <p:cNvCxnSpPr>
            <a:stCxn id="65" idx="2"/>
            <a:endCxn id="14" idx="3"/>
          </p:cNvCxnSpPr>
          <p:nvPr/>
        </p:nvCxnSpPr>
        <p:spPr>
          <a:xfrm flipH="1">
            <a:off x="2207730" y="4860552"/>
            <a:ext cx="465344" cy="169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2059" idx="5"/>
            <a:endCxn id="14" idx="1"/>
          </p:cNvCxnSpPr>
          <p:nvPr/>
        </p:nvCxnSpPr>
        <p:spPr>
          <a:xfrm>
            <a:off x="665161" y="4377080"/>
            <a:ext cx="86123" cy="5003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14" idx="1"/>
            <a:endCxn id="77" idx="7"/>
          </p:cNvCxnSpPr>
          <p:nvPr/>
        </p:nvCxnSpPr>
        <p:spPr>
          <a:xfrm flipH="1">
            <a:off x="598206" y="4877476"/>
            <a:ext cx="153078" cy="7011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14" idx="2"/>
            <a:endCxn id="81" idx="0"/>
          </p:cNvCxnSpPr>
          <p:nvPr/>
        </p:nvCxnSpPr>
        <p:spPr>
          <a:xfrm flipH="1">
            <a:off x="1112854" y="5170277"/>
            <a:ext cx="366653" cy="6418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14" idx="2"/>
            <a:endCxn id="87" idx="0"/>
          </p:cNvCxnSpPr>
          <p:nvPr/>
        </p:nvCxnSpPr>
        <p:spPr>
          <a:xfrm>
            <a:off x="1479507" y="5170277"/>
            <a:ext cx="473108" cy="4805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59" name="Oval 2058"/>
          <p:cNvSpPr/>
          <p:nvPr/>
        </p:nvSpPr>
        <p:spPr>
          <a:xfrm>
            <a:off x="274916" y="3986835"/>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t>
            </a:r>
            <a:endParaRPr lang="en-US" dirty="0"/>
          </a:p>
        </p:txBody>
      </p:sp>
      <p:cxnSp>
        <p:nvCxnSpPr>
          <p:cNvPr id="50" name="Straight Arrow Connector 49"/>
          <p:cNvCxnSpPr>
            <a:stCxn id="51" idx="3"/>
            <a:endCxn id="2059" idx="7"/>
          </p:cNvCxnSpPr>
          <p:nvPr/>
        </p:nvCxnSpPr>
        <p:spPr>
          <a:xfrm flipH="1">
            <a:off x="665161" y="3879198"/>
            <a:ext cx="317711" cy="1745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1" name="Oval 50"/>
          <p:cNvSpPr/>
          <p:nvPr/>
        </p:nvSpPr>
        <p:spPr>
          <a:xfrm>
            <a:off x="915917" y="3488953"/>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53" name="Oval 52"/>
          <p:cNvSpPr/>
          <p:nvPr/>
        </p:nvSpPr>
        <p:spPr>
          <a:xfrm>
            <a:off x="2310569" y="3327308"/>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cxnSp>
        <p:nvCxnSpPr>
          <p:cNvPr id="54" name="Straight Arrow Connector 53"/>
          <p:cNvCxnSpPr>
            <a:stCxn id="53" idx="4"/>
          </p:cNvCxnSpPr>
          <p:nvPr/>
        </p:nvCxnSpPr>
        <p:spPr>
          <a:xfrm flipH="1">
            <a:off x="1968823" y="3784508"/>
            <a:ext cx="570346" cy="8001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6" name="Oval 55"/>
          <p:cNvSpPr/>
          <p:nvPr/>
        </p:nvSpPr>
        <p:spPr>
          <a:xfrm>
            <a:off x="2736163" y="391988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t>
            </a:r>
            <a:endParaRPr lang="en-US" dirty="0"/>
          </a:p>
        </p:txBody>
      </p:sp>
      <p:cxnSp>
        <p:nvCxnSpPr>
          <p:cNvPr id="57" name="Straight Arrow Connector 56"/>
          <p:cNvCxnSpPr>
            <a:endCxn id="56" idx="2"/>
          </p:cNvCxnSpPr>
          <p:nvPr/>
        </p:nvCxnSpPr>
        <p:spPr>
          <a:xfrm>
            <a:off x="2562549" y="3784508"/>
            <a:ext cx="173614" cy="3639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5" name="Oval 64"/>
          <p:cNvSpPr/>
          <p:nvPr/>
        </p:nvSpPr>
        <p:spPr>
          <a:xfrm>
            <a:off x="2673074" y="4631952"/>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t>
            </a:r>
            <a:endParaRPr lang="en-US" dirty="0"/>
          </a:p>
        </p:txBody>
      </p:sp>
      <p:sp>
        <p:nvSpPr>
          <p:cNvPr id="77" name="Oval 76"/>
          <p:cNvSpPr/>
          <p:nvPr/>
        </p:nvSpPr>
        <p:spPr>
          <a:xfrm>
            <a:off x="207961" y="5511641"/>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a:t>
            </a:r>
            <a:endParaRPr lang="en-US" dirty="0"/>
          </a:p>
        </p:txBody>
      </p:sp>
      <p:sp>
        <p:nvSpPr>
          <p:cNvPr id="81" name="Oval 80"/>
          <p:cNvSpPr/>
          <p:nvPr/>
        </p:nvSpPr>
        <p:spPr>
          <a:xfrm>
            <a:off x="884254" y="581216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a:t>
            </a:r>
            <a:endParaRPr lang="en-US" dirty="0"/>
          </a:p>
        </p:txBody>
      </p:sp>
      <p:sp>
        <p:nvSpPr>
          <p:cNvPr id="87" name="Oval 86"/>
          <p:cNvSpPr/>
          <p:nvPr/>
        </p:nvSpPr>
        <p:spPr>
          <a:xfrm>
            <a:off x="1724015" y="5650798"/>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a:t>
            </a:r>
            <a:endParaRPr lang="en-US" dirty="0"/>
          </a:p>
        </p:txBody>
      </p:sp>
      <p:sp>
        <p:nvSpPr>
          <p:cNvPr id="92" name="Oval 91"/>
          <p:cNvSpPr/>
          <p:nvPr/>
        </p:nvSpPr>
        <p:spPr>
          <a:xfrm>
            <a:off x="2230900" y="6153896"/>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t>
            </a:r>
          </a:p>
        </p:txBody>
      </p:sp>
      <p:cxnSp>
        <p:nvCxnSpPr>
          <p:cNvPr id="93" name="Straight Arrow Connector 92"/>
          <p:cNvCxnSpPr>
            <a:endCxn id="92" idx="0"/>
          </p:cNvCxnSpPr>
          <p:nvPr/>
        </p:nvCxnSpPr>
        <p:spPr>
          <a:xfrm>
            <a:off x="1901867" y="6041043"/>
            <a:ext cx="557633" cy="1128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0" name="Oval 99"/>
          <p:cNvSpPr/>
          <p:nvPr/>
        </p:nvSpPr>
        <p:spPr>
          <a:xfrm>
            <a:off x="2754470" y="5358146"/>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a:t>
            </a:r>
            <a:endParaRPr lang="en-US" dirty="0"/>
          </a:p>
        </p:txBody>
      </p:sp>
      <p:cxnSp>
        <p:nvCxnSpPr>
          <p:cNvPr id="101" name="Straight Arrow Connector 100"/>
          <p:cNvCxnSpPr>
            <a:endCxn id="100" idx="2"/>
          </p:cNvCxnSpPr>
          <p:nvPr/>
        </p:nvCxnSpPr>
        <p:spPr>
          <a:xfrm flipV="1">
            <a:off x="1901867" y="5586746"/>
            <a:ext cx="852603" cy="4542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0" name="Rounded Rectangle 219"/>
          <p:cNvSpPr/>
          <p:nvPr/>
        </p:nvSpPr>
        <p:spPr>
          <a:xfrm>
            <a:off x="4909157" y="4584674"/>
            <a:ext cx="1456446" cy="58560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smtClean="0"/>
              <a:t>Designing</a:t>
            </a:r>
            <a:endParaRPr lang="en-US" dirty="0"/>
          </a:p>
        </p:txBody>
      </p:sp>
      <p:cxnSp>
        <p:nvCxnSpPr>
          <p:cNvPr id="221" name="Straight Arrow Connector 220"/>
          <p:cNvCxnSpPr>
            <a:stCxn id="233" idx="2"/>
            <a:endCxn id="220" idx="3"/>
          </p:cNvCxnSpPr>
          <p:nvPr/>
        </p:nvCxnSpPr>
        <p:spPr>
          <a:xfrm flipH="1">
            <a:off x="6365603" y="4860552"/>
            <a:ext cx="523863" cy="169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2" name="Straight Arrow Connector 221"/>
          <p:cNvCxnSpPr>
            <a:stCxn id="226" idx="5"/>
            <a:endCxn id="220" idx="1"/>
          </p:cNvCxnSpPr>
          <p:nvPr/>
        </p:nvCxnSpPr>
        <p:spPr>
          <a:xfrm>
            <a:off x="4669160" y="4377080"/>
            <a:ext cx="239997" cy="5003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3" name="Straight Arrow Connector 222"/>
          <p:cNvCxnSpPr>
            <a:stCxn id="220" idx="1"/>
            <a:endCxn id="234" idx="7"/>
          </p:cNvCxnSpPr>
          <p:nvPr/>
        </p:nvCxnSpPr>
        <p:spPr>
          <a:xfrm flipH="1">
            <a:off x="4602205" y="4877476"/>
            <a:ext cx="306952" cy="7082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4" name="Straight Arrow Connector 223"/>
          <p:cNvCxnSpPr>
            <a:stCxn id="220" idx="2"/>
            <a:endCxn id="235" idx="0"/>
          </p:cNvCxnSpPr>
          <p:nvPr/>
        </p:nvCxnSpPr>
        <p:spPr>
          <a:xfrm flipH="1">
            <a:off x="5116853" y="5170277"/>
            <a:ext cx="520527" cy="6418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5" name="Straight Arrow Connector 224"/>
          <p:cNvCxnSpPr>
            <a:stCxn id="220" idx="2"/>
            <a:endCxn id="236" idx="0"/>
          </p:cNvCxnSpPr>
          <p:nvPr/>
        </p:nvCxnSpPr>
        <p:spPr>
          <a:xfrm>
            <a:off x="5637380" y="5170277"/>
            <a:ext cx="319234" cy="4805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6" name="Oval 225"/>
          <p:cNvSpPr/>
          <p:nvPr/>
        </p:nvSpPr>
        <p:spPr>
          <a:xfrm>
            <a:off x="4278915" y="3986835"/>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D</a:t>
            </a:r>
            <a:endParaRPr lang="en-US" dirty="0"/>
          </a:p>
        </p:txBody>
      </p:sp>
      <p:cxnSp>
        <p:nvCxnSpPr>
          <p:cNvPr id="227" name="Straight Arrow Connector 226"/>
          <p:cNvCxnSpPr>
            <a:stCxn id="228" idx="3"/>
            <a:endCxn id="226" idx="7"/>
          </p:cNvCxnSpPr>
          <p:nvPr/>
        </p:nvCxnSpPr>
        <p:spPr>
          <a:xfrm flipH="1">
            <a:off x="4669160" y="3879198"/>
            <a:ext cx="317711" cy="17459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8" name="Oval 227"/>
          <p:cNvSpPr/>
          <p:nvPr/>
        </p:nvSpPr>
        <p:spPr>
          <a:xfrm>
            <a:off x="4919916" y="3488953"/>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229" name="Oval 228"/>
          <p:cNvSpPr/>
          <p:nvPr/>
        </p:nvSpPr>
        <p:spPr>
          <a:xfrm>
            <a:off x="6526961" y="3327308"/>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A</a:t>
            </a:r>
            <a:endParaRPr lang="en-US" dirty="0"/>
          </a:p>
        </p:txBody>
      </p:sp>
      <p:cxnSp>
        <p:nvCxnSpPr>
          <p:cNvPr id="230" name="Straight Arrow Connector 229"/>
          <p:cNvCxnSpPr>
            <a:stCxn id="229" idx="4"/>
          </p:cNvCxnSpPr>
          <p:nvPr/>
        </p:nvCxnSpPr>
        <p:spPr>
          <a:xfrm flipH="1">
            <a:off x="6185215" y="3784508"/>
            <a:ext cx="570346" cy="8001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1" name="Oval 230"/>
          <p:cNvSpPr/>
          <p:nvPr/>
        </p:nvSpPr>
        <p:spPr>
          <a:xfrm>
            <a:off x="6952555" y="391988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a:t>
            </a:r>
            <a:endParaRPr lang="en-US" dirty="0"/>
          </a:p>
        </p:txBody>
      </p:sp>
      <p:cxnSp>
        <p:nvCxnSpPr>
          <p:cNvPr id="232" name="Straight Arrow Connector 231"/>
          <p:cNvCxnSpPr>
            <a:endCxn id="231" idx="2"/>
          </p:cNvCxnSpPr>
          <p:nvPr/>
        </p:nvCxnSpPr>
        <p:spPr>
          <a:xfrm>
            <a:off x="6778941" y="3784508"/>
            <a:ext cx="173614" cy="3639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3" name="Oval 232"/>
          <p:cNvSpPr/>
          <p:nvPr/>
        </p:nvSpPr>
        <p:spPr>
          <a:xfrm>
            <a:off x="6889466" y="4631952"/>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t>
            </a:r>
            <a:endParaRPr lang="en-US" dirty="0"/>
          </a:p>
        </p:txBody>
      </p:sp>
      <p:sp>
        <p:nvSpPr>
          <p:cNvPr id="234" name="Oval 233"/>
          <p:cNvSpPr/>
          <p:nvPr/>
        </p:nvSpPr>
        <p:spPr>
          <a:xfrm>
            <a:off x="4211960" y="5518746"/>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a:t>
            </a:r>
            <a:endParaRPr lang="en-US" dirty="0"/>
          </a:p>
        </p:txBody>
      </p:sp>
      <p:sp>
        <p:nvSpPr>
          <p:cNvPr id="235" name="Oval 234"/>
          <p:cNvSpPr/>
          <p:nvPr/>
        </p:nvSpPr>
        <p:spPr>
          <a:xfrm>
            <a:off x="4888253" y="5812160"/>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a:t>
            </a:r>
            <a:endParaRPr lang="en-US" dirty="0"/>
          </a:p>
        </p:txBody>
      </p:sp>
      <p:sp>
        <p:nvSpPr>
          <p:cNvPr id="236" name="Oval 235"/>
          <p:cNvSpPr/>
          <p:nvPr/>
        </p:nvSpPr>
        <p:spPr>
          <a:xfrm>
            <a:off x="5728014" y="5650798"/>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a:t>
            </a:r>
            <a:endParaRPr lang="en-US" dirty="0"/>
          </a:p>
        </p:txBody>
      </p:sp>
      <p:sp>
        <p:nvSpPr>
          <p:cNvPr id="237" name="Oval 236"/>
          <p:cNvSpPr/>
          <p:nvPr/>
        </p:nvSpPr>
        <p:spPr>
          <a:xfrm>
            <a:off x="6447292" y="6153896"/>
            <a:ext cx="457200" cy="4572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T</a:t>
            </a:r>
          </a:p>
        </p:txBody>
      </p:sp>
      <p:cxnSp>
        <p:nvCxnSpPr>
          <p:cNvPr id="238" name="Straight Arrow Connector 237"/>
          <p:cNvCxnSpPr>
            <a:stCxn id="236" idx="5"/>
            <a:endCxn id="237" idx="0"/>
          </p:cNvCxnSpPr>
          <p:nvPr/>
        </p:nvCxnSpPr>
        <p:spPr>
          <a:xfrm>
            <a:off x="6118259" y="6041043"/>
            <a:ext cx="557633" cy="1128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9" name="Oval 238"/>
          <p:cNvSpPr/>
          <p:nvPr/>
        </p:nvSpPr>
        <p:spPr>
          <a:xfrm>
            <a:off x="6970862" y="5358146"/>
            <a:ext cx="4572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a:t>
            </a:r>
            <a:endParaRPr lang="en-US" dirty="0"/>
          </a:p>
        </p:txBody>
      </p:sp>
      <p:cxnSp>
        <p:nvCxnSpPr>
          <p:cNvPr id="240" name="Straight Arrow Connector 239"/>
          <p:cNvCxnSpPr>
            <a:stCxn id="236" idx="5"/>
            <a:endCxn id="239" idx="2"/>
          </p:cNvCxnSpPr>
          <p:nvPr/>
        </p:nvCxnSpPr>
        <p:spPr>
          <a:xfrm flipV="1">
            <a:off x="6118259" y="5586746"/>
            <a:ext cx="852603" cy="4542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4" name="Right Arrow 133"/>
          <p:cNvSpPr/>
          <p:nvPr/>
        </p:nvSpPr>
        <p:spPr>
          <a:xfrm>
            <a:off x="3247948" y="4444035"/>
            <a:ext cx="1378387" cy="90641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5" name="TextBox 134"/>
          <p:cNvSpPr txBox="1"/>
          <p:nvPr/>
        </p:nvSpPr>
        <p:spPr>
          <a:xfrm>
            <a:off x="7380312" y="3861048"/>
            <a:ext cx="2181512" cy="369332"/>
          </a:xfrm>
          <a:prstGeom prst="rect">
            <a:avLst/>
          </a:prstGeom>
          <a:noFill/>
        </p:spPr>
        <p:txBody>
          <a:bodyPr wrap="square" rtlCol="0">
            <a:spAutoFit/>
          </a:bodyPr>
          <a:lstStyle/>
          <a:p>
            <a:r>
              <a:rPr lang="en-US" b="1" dirty="0" smtClean="0"/>
              <a:t>Brainstorming</a:t>
            </a:r>
            <a:endParaRPr lang="en-US" b="1" dirty="0"/>
          </a:p>
        </p:txBody>
      </p:sp>
      <p:sp>
        <p:nvSpPr>
          <p:cNvPr id="244" name="TextBox 243"/>
          <p:cNvSpPr txBox="1"/>
          <p:nvPr/>
        </p:nvSpPr>
        <p:spPr>
          <a:xfrm>
            <a:off x="4646499" y="4074703"/>
            <a:ext cx="2181512" cy="369332"/>
          </a:xfrm>
          <a:prstGeom prst="rect">
            <a:avLst/>
          </a:prstGeom>
          <a:noFill/>
        </p:spPr>
        <p:txBody>
          <a:bodyPr wrap="square" rtlCol="0">
            <a:spAutoFit/>
          </a:bodyPr>
          <a:lstStyle/>
          <a:p>
            <a:r>
              <a:rPr lang="en-US" dirty="0" smtClean="0"/>
              <a:t>Desirables</a:t>
            </a:r>
            <a:endParaRPr lang="en-US" dirty="0"/>
          </a:p>
        </p:txBody>
      </p:sp>
      <p:sp>
        <p:nvSpPr>
          <p:cNvPr id="245" name="TextBox 244"/>
          <p:cNvSpPr txBox="1"/>
          <p:nvPr/>
        </p:nvSpPr>
        <p:spPr>
          <a:xfrm>
            <a:off x="5306319" y="3571605"/>
            <a:ext cx="2181512" cy="369332"/>
          </a:xfrm>
          <a:prstGeom prst="rect">
            <a:avLst/>
          </a:prstGeom>
          <a:noFill/>
        </p:spPr>
        <p:txBody>
          <a:bodyPr wrap="square" rtlCol="0">
            <a:spAutoFit/>
          </a:bodyPr>
          <a:lstStyle/>
          <a:p>
            <a:r>
              <a:rPr lang="en-US" dirty="0" err="1" smtClean="0"/>
              <a:t>Swot</a:t>
            </a:r>
            <a:r>
              <a:rPr lang="en-US" dirty="0" smtClean="0"/>
              <a:t> analysis</a:t>
            </a:r>
            <a:endParaRPr lang="en-US" dirty="0"/>
          </a:p>
        </p:txBody>
      </p:sp>
      <p:sp>
        <p:nvSpPr>
          <p:cNvPr id="254" name="TextBox 253"/>
          <p:cNvSpPr txBox="1"/>
          <p:nvPr/>
        </p:nvSpPr>
        <p:spPr>
          <a:xfrm>
            <a:off x="7380312" y="4472370"/>
            <a:ext cx="2181512" cy="369332"/>
          </a:xfrm>
          <a:prstGeom prst="rect">
            <a:avLst/>
          </a:prstGeom>
          <a:noFill/>
        </p:spPr>
        <p:txBody>
          <a:bodyPr wrap="square" rtlCol="0">
            <a:spAutoFit/>
          </a:bodyPr>
          <a:lstStyle/>
          <a:p>
            <a:r>
              <a:rPr lang="en-US" b="1" dirty="0" err="1" smtClean="0"/>
              <a:t>Swot</a:t>
            </a:r>
            <a:r>
              <a:rPr lang="en-US" b="1" dirty="0" smtClean="0"/>
              <a:t> analysis</a:t>
            </a:r>
            <a:endParaRPr lang="en-US" b="1" dirty="0"/>
          </a:p>
        </p:txBody>
      </p:sp>
      <p:sp>
        <p:nvSpPr>
          <p:cNvPr id="255" name="TextBox 254"/>
          <p:cNvSpPr txBox="1"/>
          <p:nvPr/>
        </p:nvSpPr>
        <p:spPr>
          <a:xfrm>
            <a:off x="7380312" y="4998131"/>
            <a:ext cx="2181512" cy="369332"/>
          </a:xfrm>
          <a:prstGeom prst="rect">
            <a:avLst/>
          </a:prstGeom>
          <a:noFill/>
        </p:spPr>
        <p:txBody>
          <a:bodyPr wrap="square" rtlCol="0">
            <a:spAutoFit/>
          </a:bodyPr>
          <a:lstStyle/>
          <a:p>
            <a:r>
              <a:rPr lang="en-US" b="1" dirty="0" smtClean="0"/>
              <a:t>Desirables</a:t>
            </a:r>
            <a:endParaRPr lang="en-US" b="1" dirty="0"/>
          </a:p>
        </p:txBody>
      </p:sp>
      <p:sp>
        <p:nvSpPr>
          <p:cNvPr id="256" name="TextBox 255"/>
          <p:cNvSpPr txBox="1"/>
          <p:nvPr/>
        </p:nvSpPr>
        <p:spPr>
          <a:xfrm>
            <a:off x="7688065" y="5604042"/>
            <a:ext cx="1566006" cy="369332"/>
          </a:xfrm>
          <a:prstGeom prst="rect">
            <a:avLst/>
          </a:prstGeom>
          <a:noFill/>
        </p:spPr>
        <p:txBody>
          <a:bodyPr wrap="square" rtlCol="0">
            <a:spAutoFit/>
          </a:bodyPr>
          <a:lstStyle/>
          <a:p>
            <a:r>
              <a:rPr lang="en-US" b="1" dirty="0" smtClean="0"/>
              <a:t>Voting</a:t>
            </a:r>
            <a:endParaRPr lang="en-US" b="1" dirty="0"/>
          </a:p>
        </p:txBody>
      </p:sp>
      <p:sp>
        <p:nvSpPr>
          <p:cNvPr id="146" name="Down Arrow 145"/>
          <p:cNvSpPr/>
          <p:nvPr/>
        </p:nvSpPr>
        <p:spPr>
          <a:xfrm>
            <a:off x="7961834" y="4230380"/>
            <a:ext cx="381000" cy="2419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Down Arrow 260"/>
          <p:cNvSpPr/>
          <p:nvPr/>
        </p:nvSpPr>
        <p:spPr>
          <a:xfrm>
            <a:off x="7941642" y="4795396"/>
            <a:ext cx="381000" cy="2419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Down Arrow 261"/>
          <p:cNvSpPr/>
          <p:nvPr/>
        </p:nvSpPr>
        <p:spPr>
          <a:xfrm>
            <a:off x="7938768" y="5362052"/>
            <a:ext cx="381000" cy="2419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829171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 3: Contributor Motivator</a:t>
            </a:r>
            <a:endParaRPr lang="en-US" dirty="0"/>
          </a:p>
        </p:txBody>
      </p:sp>
      <p:sp>
        <p:nvSpPr>
          <p:cNvPr id="3" name="Vertical Text Placeholder 2"/>
          <p:cNvSpPr>
            <a:spLocks noGrp="1"/>
          </p:cNvSpPr>
          <p:nvPr>
            <p:ph type="body" orient="vert" idx="1"/>
          </p:nvPr>
        </p:nvSpPr>
        <p:spPr>
          <a:xfrm>
            <a:off x="457200" y="1600200"/>
            <a:ext cx="4978896" cy="4997152"/>
          </a:xfrm>
        </p:spPr>
        <p:txBody>
          <a:bodyPr vert="horz">
            <a:normAutofit/>
          </a:bodyPr>
          <a:lstStyle/>
          <a:p>
            <a:r>
              <a:rPr lang="en-US" dirty="0" smtClean="0"/>
              <a:t>Author Dashboard</a:t>
            </a:r>
            <a:endParaRPr lang="en-US" dirty="0"/>
          </a:p>
          <a:p>
            <a:r>
              <a:rPr lang="en-US" dirty="0"/>
              <a:t>Feasible, Technical</a:t>
            </a:r>
          </a:p>
          <a:p>
            <a:r>
              <a:rPr lang="en-US" dirty="0"/>
              <a:t>Brings Value Added by Data </a:t>
            </a:r>
            <a:r>
              <a:rPr lang="en-US" dirty="0" smtClean="0"/>
              <a:t>Mining, Motivation for Contributors</a:t>
            </a:r>
            <a:endParaRPr lang="en-US" dirty="0"/>
          </a:p>
          <a:p>
            <a:r>
              <a:rPr lang="en-US" dirty="0"/>
              <a:t>Principles Covered: Up-to-Date, Story Telling, Guiding, Honest, Extendable</a:t>
            </a:r>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a:t>
            </a:r>
            <a:endParaRPr lang="en-US" sz="1300" dirty="0">
              <a:solidFill>
                <a:schemeClr val="tx1">
                  <a:lumMod val="85000"/>
                  <a:lumOff val="15000"/>
                </a:schemeClr>
              </a:solidFill>
              <a:latin typeface="Arial" pitchFamily="34" charset="0"/>
              <a:cs typeface="Arial" pitchFamily="34"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1268760"/>
            <a:ext cx="3605110" cy="525658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512454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 Dashboard: 1</a:t>
            </a:r>
            <a:endParaRPr lang="en-US" dirty="0"/>
          </a:p>
        </p:txBody>
      </p:sp>
      <p:sp>
        <p:nvSpPr>
          <p:cNvPr id="3" name="Vertical Text Placeholder 2"/>
          <p:cNvSpPr>
            <a:spLocks noGrp="1"/>
          </p:cNvSpPr>
          <p:nvPr>
            <p:ph idx="1"/>
          </p:nvPr>
        </p:nvSpPr>
        <p:spPr>
          <a:xfrm>
            <a:off x="457200" y="1600200"/>
            <a:ext cx="8229600" cy="4997152"/>
          </a:xfrm>
        </p:spPr>
        <p:txBody>
          <a:bodyPr vert="horz">
            <a:normAutofit fontScale="92500"/>
          </a:bodyPr>
          <a:lstStyle/>
          <a:p>
            <a:r>
              <a:rPr lang="en-US" dirty="0" smtClean="0"/>
              <a:t>Articles for You</a:t>
            </a:r>
          </a:p>
          <a:p>
            <a:pPr lvl="1"/>
            <a:r>
              <a:rPr lang="en-US" dirty="0" smtClean="0"/>
              <a:t>Reading List/ Subscription</a:t>
            </a:r>
          </a:p>
          <a:p>
            <a:pPr lvl="1"/>
            <a:r>
              <a:rPr lang="en-US" dirty="0" smtClean="0"/>
              <a:t>Need Referee</a:t>
            </a:r>
          </a:p>
          <a:p>
            <a:pPr lvl="1"/>
            <a:r>
              <a:rPr lang="en-US" dirty="0" smtClean="0"/>
              <a:t>Need Expert Review</a:t>
            </a:r>
          </a:p>
          <a:p>
            <a:pPr lvl="1"/>
            <a:r>
              <a:rPr lang="en-US" dirty="0" smtClean="0"/>
              <a:t>Need to Moderate</a:t>
            </a:r>
          </a:p>
          <a:p>
            <a:pPr lvl="1"/>
            <a:r>
              <a:rPr lang="en-US" dirty="0" smtClean="0"/>
              <a:t>Related Topic</a:t>
            </a:r>
          </a:p>
          <a:p>
            <a:r>
              <a:rPr lang="en-US" dirty="0" smtClean="0"/>
              <a:t>Your Rankings</a:t>
            </a:r>
          </a:p>
          <a:p>
            <a:pPr lvl="1"/>
            <a:r>
              <a:rPr lang="en-US" dirty="0" smtClean="0"/>
              <a:t>&lt;Topic , Article Rank , Q&amp;A Rank&gt; list</a:t>
            </a:r>
          </a:p>
          <a:p>
            <a:pPr lvl="1"/>
            <a:r>
              <a:rPr lang="en-US" dirty="0" smtClean="0"/>
              <a:t>Show Your Trend in Ranking</a:t>
            </a:r>
          </a:p>
          <a:p>
            <a:pPr lvl="1"/>
            <a:r>
              <a:rPr lang="en-US" dirty="0" smtClean="0"/>
              <a:t>Show Your Authorities e.g. Editor, moderator, expert,…</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Tree>
    <p:extLst>
      <p:ext uri="{BB962C8B-B14F-4D97-AF65-F5344CB8AC3E}">
        <p14:creationId xmlns:p14="http://schemas.microsoft.com/office/powerpoint/2010/main" val="13937288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Theme Participants</a:t>
            </a:r>
            <a:endParaRPr lang="en-US" dirty="0"/>
          </a:p>
        </p:txBody>
      </p:sp>
      <p:sp>
        <p:nvSpPr>
          <p:cNvPr id="3" name="Vertical Text Placeholder 2"/>
          <p:cNvSpPr>
            <a:spLocks noGrp="1"/>
          </p:cNvSpPr>
          <p:nvPr>
            <p:ph type="body" orient="vert" idx="1"/>
          </p:nvPr>
        </p:nvSpPr>
        <p:spPr>
          <a:xfrm>
            <a:off x="35496" y="1600200"/>
            <a:ext cx="7056784" cy="4853135"/>
          </a:xfrm>
        </p:spPr>
        <p:txBody>
          <a:bodyPr vert="horz">
            <a:normAutofit/>
          </a:bodyPr>
          <a:lstStyle/>
          <a:p>
            <a:r>
              <a:rPr lang="en-US" dirty="0" smtClean="0"/>
              <a:t>Fabian </a:t>
            </a:r>
            <a:r>
              <a:rPr lang="en-US" dirty="0" err="1"/>
              <a:t>J</a:t>
            </a:r>
            <a:r>
              <a:rPr lang="en-US" dirty="0" err="1" smtClean="0"/>
              <a:t>ander</a:t>
            </a:r>
            <a:r>
              <a:rPr lang="en-US" dirty="0" smtClean="0"/>
              <a:t> (Department of Architecture and Environmental Engineering, </a:t>
            </a:r>
            <a:r>
              <a:rPr lang="en-US" dirty="0"/>
              <a:t>Kyoto University</a:t>
            </a:r>
            <a:r>
              <a:rPr lang="en-US" dirty="0" smtClean="0"/>
              <a:t>)</a:t>
            </a:r>
          </a:p>
          <a:p>
            <a:r>
              <a:rPr lang="en-US" dirty="0" err="1" smtClean="0"/>
              <a:t>Maridian</a:t>
            </a:r>
            <a:r>
              <a:rPr lang="en-US" dirty="0" smtClean="0"/>
              <a:t> </a:t>
            </a:r>
            <a:r>
              <a:rPr lang="en-US" dirty="0" err="1" smtClean="0"/>
              <a:t>Wushouer</a:t>
            </a:r>
            <a:r>
              <a:rPr lang="en-US" dirty="0" smtClean="0"/>
              <a:t> (</a:t>
            </a:r>
            <a:r>
              <a:rPr lang="en-US" dirty="0"/>
              <a:t>Department of Social Informatics, Graduate School of Informatics, Kyoto University) </a:t>
            </a:r>
            <a:endParaRPr lang="en-US" dirty="0" smtClean="0"/>
          </a:p>
          <a:p>
            <a:r>
              <a:rPr lang="en-US" dirty="0" smtClean="0"/>
              <a:t>Kourosh Meshgi </a:t>
            </a:r>
            <a:r>
              <a:rPr lang="en-US" dirty="0"/>
              <a:t>(</a:t>
            </a:r>
            <a:r>
              <a:rPr lang="en-US" dirty="0" smtClean="0"/>
              <a:t>Department </a:t>
            </a:r>
            <a:r>
              <a:rPr lang="en-US" dirty="0"/>
              <a:t>of </a:t>
            </a:r>
            <a:r>
              <a:rPr lang="en-US" dirty="0" smtClean="0"/>
              <a:t>Systems Science, </a:t>
            </a:r>
            <a:r>
              <a:rPr lang="en-US" dirty="0"/>
              <a:t>Graduate School of Informatics, Kyoto University)</a:t>
            </a:r>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a:t>
            </a:r>
            <a:endParaRPr lang="en-US" sz="1300" dirty="0">
              <a:solidFill>
                <a:schemeClr val="tx1">
                  <a:lumMod val="85000"/>
                  <a:lumOff val="15000"/>
                </a:schemeClr>
              </a:solidFill>
              <a:latin typeface="Arial" pitchFamily="34" charset="0"/>
              <a:cs typeface="Arial" pitchFamily="34" charset="0"/>
            </a:endParaRPr>
          </a:p>
        </p:txBody>
      </p:sp>
      <p:pic>
        <p:nvPicPr>
          <p:cNvPr id="11266" name="Picture 2" descr="https://fbcdn-sphotos-h-a.akamaihd.net/hphotos-ak-prn1/557069_10151051793953028_46167892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3309" y="4886054"/>
            <a:ext cx="1526988" cy="1526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AutoShape 2" descr="data:image/jpeg;base64,/9j/4AAQSkZJRgABAQAAAQABAAD/2wCEAAkGBhQSERUUExQUFRUVGBgYFRQVFBgXFRcXFxcVFxgYFRUYGyYfHB8jGRQUHy8gJCcpLCwsFR4xNTAqNSYrLCkBCQoKDgwOGg8PGiwlHyQpLDQsLCwsKSkpKSkpLCwsKS8pLCwpLCkpLCwsLCksKSwsLCwsLCwpKSkpKiwpLCksKf/AABEIAHgAeAMBIgACEQEDEQH/xAAcAAAABwEBAAAAAAAAAAAAAAAAAQIDBQYHBAj/xAA1EAABAwIEBAQFAwQDAQAAAAABAAIRAyEEBRIxBkFRYRMicYEHMpGhscHR8EJScuEUI2KS/8QAGAEAAwEBAAAAAAAAAAAAAAAAAAECAwT/xAAgEQADAAIDAAIDAAAAAAAAAAAAAQIRIQMSMSJBEzJR/9oADAMBAAIRAxEAPwC8gJYCIJYCQAASwEQSggBQCUETShrRkBwBGAmhVTrSnkBQCWAiaEsBMAwEoNQASwExAASwEAEsBABAIJwBBMCuAJQCS0JYWYxQXJmmM8KmXTEJ3FYptNpc4wBclVKln3/N8QFo8ES3Vzd6LHk5MLBpEOmRbfiKXatPLkenVO4TjSq+Q0HqYBI+qiM24cogf9bdJGxBuqbi8VVpOLWvcB0kx9Fgvl4zapcbZo1XjJwdOpoPrI+isGU8Umo3VFtjB5rDxWdu4/a/1U5w5xC+hUINwfoR+6tKp+yMp/RveHxoIkBxHYLupukSOapPC3EfjjSJAb8zhePXpKtmBBadOoubEib87Qel10ReTKpwdwCWAiAS2hakCmhLARNCUAgAwEEYRoGVlqWEgJTjE7D1WTeENLJn/wAT8/jTh2HzO+b9F1ZdghRw9NmwDR6km5KoHFGN8bMjpMjxIHPoEWe5mXl3mqOgxYkNHKBC5antg6YfXJeappvsDfuobMuHKVYWMP5OH6hR/wAPaZqveHatLQLkk3OwuuDih5p4gsl4AvIcRbtCSnFYN3ac5OXM8gqUWuJAIHa3qovDv+UnpB+6seX45rgG+I46h8rzOoHpKruYM8Ko5vT9Vqs+M5qS9RM5Fnj8NiqdRjo1QHDkZsQ78resixOtsxF9unUD3leZ6daSOx/2tz4MzceE2fmeTpM7hovJ6iNu4VTpkPaL6E40Lgy3HeJO0AwD6bypFq6E8mQoJQCIIqtTSO/IJgMY3EAAjlz9OnqUaisRV1mBsOfU9UShsZFZjmjaW/QuPYCB+SFl3FnH9Z4c2m/S2YPU9bq28e1HMo1HjaA0+7mkLImYR1WqGHeTsJ+g5rmx2p5NfJ0TXw8wbH4tr3mdIe7SRbaAZ9SrRnVXCskkAjoFWcLhnYavBkEtLTIg3EwQNtkzm7NL2l58m5O6mvlRvxPrJcsDnlCm0BpaHEA+GNxP9y5Mxx+HqjWQKkGHR8zeuyqjqTnHUwVNJEg6BtaPyF00H+EHOql4GxJZYet0KUbdn/C15fgsO4AsAI5TB/KqvH2Xhr2uaBex/ROZJVLXug+WfYtNwRKHEmK8Z4ZNwJ9+ScrFGXI1U4KhVpFgF/Yd1beCs6qGq1nitYAC24n5ovG0wBBVczKnBDTZ0CR03R5ZRcyqzoSBPutXtHN+tYPSGVYAUzSNN1pIIvcQZnvKsjVReEKUgNdJluoEk6gRAkH3+yvFEGBO8XWnH4Rfo7MKKx+LkwNz9m/uV0ZhjA0R9up6KNpCTJ3KpskUxkIJTkEgKpxllxr4Z7G/M7SBfmDI/CyjMNVKu6oxuktc7yubIALdJDm/VbLmDg2m5zj5WiT6C/JY3n2dPrPf5YkmLQXNmWknrdYUt6NZeiK/5plvmkar897Te49FdMvwWoQ6HCI9Qs6xNOAdp5xyVmyvitzabeoEfT/SnknK0acV4eyZr1TSOhrXBosAARHb7Ltp0hWANRurnBFrdZ9VXzx2+TsuqlxtqsVPWsHR+WR3OqUO8pDZ3PZVCtmjqVUkQ60X/RWHMsdraXHpAlUytdxPUrXjWtnNy1h6FPruc7Udypaj5mb3tHWQomn0XdggRu2x57bXsVVIyl7PRXDdLSxpItpYNQuAQJcO1z9lZK2IDR/Pqsj4B4vqsinW87DBk/MOQIP9QlaRiZezVyMfQ7BVDWApbGXVNbp5DZdATVNsAJYVECygjhEmBFY1o8NwOxBH1EfqsX40x/i4gmA0MGhoaLENmCe5W51sMHNLTsVlvxGyCk3VUFZhdZppjTr1d2t7SST0WVJ5KlpIoOgaLbmJ9lzU5bsJHMFCoSPT7FKr1ZAj36+/VUkS2LpYRlQ+Uwf7TuprBZI1tzJPdVkOB7HqpfA55Upw1/mb1O490nL+i5pZ2dmcjykmwAsFW/CsprN8cHwG3HP9lwE9OVoRKaQcjTehtlGL9E9gmv1WP2n3hE1pJA+ymOHMCa1dreU3PTv+nupbGkXXgrJyQ7WB5LgjYhwBA+oWr0GTQPZo/KrOR5cKWGsN5/8AkEhv2Voy4zRd/gq45Jt7OMbBKaEhuw9041aEjiCCCQGT55x7WfqNN2hsy1o/tBuCd5I5rPszrk1PEJJ12eTvMzdDD4skObMgCR19CgXB7Y3kX/dLABNaCCTbuNj2PT2XBVkFDxS3ynl/LJ2iQ7+boEc5bPr+UplU87j+brqFMAWty9T0CLQNrd+R9AeqYAZB235gbIOdALuY5eu1/wCbJstLL/0ncdOxTmoHbZADdOq50vmCSZ9+ndav8O8npVKZFJw1eU1nPfNaAZAZTAhrSQPNJWXYatEuFo+X6XKU3H1Gua5jnNc0ABzXFroHcXSwiss9KYikAyAIAEAdgu3Jr0yP/DliNH4x4oWqMpPH+JaT7gq8cGfFnCVCGVpoOIIDnXpyf/Y29wqXpLLWzb3TjU3TILZFxYgjY+icagY4AgiBRpAeZ6lOHG3I8lGPa5plsoIIAM1g8DUCHAWcB9iETbWNjy6H0KCCAHmOI/A9OZS+XYcv1QQQIZfV1H+bd0ZqBrYAn8eiNBAxrSXbp4bC2x/2gggBuqDPNGwnugggDTPhhxmWPGEqkljz/wBTj/Q7+z/E/Y+q1gFEggQsFBBBAH//2Q=="/>
          <p:cNvSpPr>
            <a:spLocks noChangeAspect="1" noChangeArrowheads="1"/>
          </p:cNvSpPr>
          <p:nvPr/>
        </p:nvSpPr>
        <p:spPr bwMode="auto">
          <a:xfrm>
            <a:off x="155575" y="-547688"/>
            <a:ext cx="1143000" cy="1143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hQSERUUExQUFRUVGBgYFRQVFBgXFRcXFxcVFxgYFRUYGyYfHB8jGRQUHy8gJCcpLCwsFR4xNTAqNSYrLCkBCQoKDgwOGg8PGiwlHyQpLDQsLCwsKSkpKSkpLCwsKS8pLCwpLCkpLCwsLCksKSwsLCwsLCwpKSkpKiwpLCksKf/AABEIAHgAeAMBIgACEQEDEQH/xAAcAAAABwEBAAAAAAAAAAAAAAAAAQIDBQYHBAj/xAA1EAABAwIEBAQFAwQDAQAAAAABAAIRAyEEBRIxBkFRYRMicYEHMpGhscHR8EJScuEUI2KS/8QAGAEAAwEBAAAAAAAAAAAAAAAAAAECAwT/xAAgEQADAAIDAAIDAAAAAAAAAAAAAQIRIQMSMSJBEzJR/9oADAMBAAIRAxEAPwC8gJYCIJYCQAASwEQSggBQCUETShrRkBwBGAmhVTrSnkBQCWAiaEsBMAwEoNQASwExAASwEAEsBABAIJwBBMCuAJQCS0JYWYxQXJmmM8KmXTEJ3FYptNpc4wBclVKln3/N8QFo8ES3Vzd6LHk5MLBpEOmRbfiKXatPLkenVO4TjSq+Q0HqYBI+qiM24cogf9bdJGxBuqbi8VVpOLWvcB0kx9Fgvl4zapcbZo1XjJwdOpoPrI+isGU8Umo3VFtjB5rDxWdu4/a/1U5w5xC+hUINwfoR+6tKp+yMp/RveHxoIkBxHYLupukSOapPC3EfjjSJAb8zhePXpKtmBBadOoubEib87Qel10ReTKpwdwCWAiAS2hakCmhLARNCUAgAwEEYRoGVlqWEgJTjE7D1WTeENLJn/wAT8/jTh2HzO+b9F1ZdghRw9NmwDR6km5KoHFGN8bMjpMjxIHPoEWe5mXl3mqOgxYkNHKBC5antg6YfXJeappvsDfuobMuHKVYWMP5OH6hR/wAPaZqveHatLQLkk3OwuuDih5p4gsl4AvIcRbtCSnFYN3ac5OXM8gqUWuJAIHa3qovDv+UnpB+6seX45rgG+I46h8rzOoHpKruYM8Ko5vT9Vqs+M5qS9RM5Fnj8NiqdRjo1QHDkZsQ78resixOtsxF9unUD3leZ6daSOx/2tz4MzceE2fmeTpM7hovJ6iNu4VTpkPaL6E40Lgy3HeJO0AwD6bypFq6E8mQoJQCIIqtTSO/IJgMY3EAAjlz9OnqUaisRV1mBsOfU9UShsZFZjmjaW/QuPYCB+SFl3FnH9Z4c2m/S2YPU9bq28e1HMo1HjaA0+7mkLImYR1WqGHeTsJ+g5rmx2p5NfJ0TXw8wbH4tr3mdIe7SRbaAZ9SrRnVXCskkAjoFWcLhnYavBkEtLTIg3EwQNtkzm7NL2l58m5O6mvlRvxPrJcsDnlCm0BpaHEA+GNxP9y5Mxx+HqjWQKkGHR8zeuyqjqTnHUwVNJEg6BtaPyF00H+EHOql4GxJZYet0KUbdn/C15fgsO4AsAI5TB/KqvH2Xhr2uaBex/ROZJVLXug+WfYtNwRKHEmK8Z4ZNwJ9+ScrFGXI1U4KhVpFgF/Yd1beCs6qGq1nitYAC24n5ovG0wBBVczKnBDTZ0CR03R5ZRcyqzoSBPutXtHN+tYPSGVYAUzSNN1pIIvcQZnvKsjVReEKUgNdJluoEk6gRAkH3+yvFEGBO8XWnH4Rfo7MKKx+LkwNz9m/uV0ZhjA0R9up6KNpCTJ3KpskUxkIJTkEgKpxllxr4Z7G/M7SBfmDI/CyjMNVKu6oxuktc7yubIALdJDm/VbLmDg2m5zj5WiT6C/JY3n2dPrPf5YkmLQXNmWknrdYUt6NZeiK/5plvmkar897Te49FdMvwWoQ6HCI9Qs6xNOAdp5xyVmyvitzabeoEfT/SnknK0acV4eyZr1TSOhrXBosAARHb7Ltp0hWANRurnBFrdZ9VXzx2+TsuqlxtqsVPWsHR+WR3OqUO8pDZ3PZVCtmjqVUkQ60X/RWHMsdraXHpAlUytdxPUrXjWtnNy1h6FPruc7Udypaj5mb3tHWQomn0XdggRu2x57bXsVVIyl7PRXDdLSxpItpYNQuAQJcO1z9lZK2IDR/Pqsj4B4vqsinW87DBk/MOQIP9QlaRiZezVyMfQ7BVDWApbGXVNbp5DZdATVNsAJYVECygjhEmBFY1o8NwOxBH1EfqsX40x/i4gmA0MGhoaLENmCe5W51sMHNLTsVlvxGyCk3VUFZhdZppjTr1d2t7SST0WVJ5KlpIoOgaLbmJ9lzU5bsJHMFCoSPT7FKr1ZAj36+/VUkS2LpYRlQ+Uwf7TuprBZI1tzJPdVkOB7HqpfA55Upw1/mb1O490nL+i5pZ2dmcjykmwAsFW/CsprN8cHwG3HP9lwE9OVoRKaQcjTehtlGL9E9gmv1WP2n3hE1pJA+ymOHMCa1dreU3PTv+nupbGkXXgrJyQ7WB5LgjYhwBA+oWr0GTQPZo/KrOR5cKWGsN5/8AkEhv2Voy4zRd/gq45Jt7OMbBKaEhuw9041aEjiCCCQGT55x7WfqNN2hsy1o/tBuCd5I5rPszrk1PEJJ12eTvMzdDD4skObMgCR19CgXB7Y3kX/dLABNaCCTbuNj2PT2XBVkFDxS3ynl/LJ2iQ7+boEc5bPr+UplU87j+brqFMAWty9T0CLQNrd+R9AeqYAZB235gbIOdALuY5eu1/wCbJstLL/0ncdOxTmoHbZADdOq50vmCSZ9+ndav8O8npVKZFJw1eU1nPfNaAZAZTAhrSQPNJWXYatEuFo+X6XKU3H1Gua5jnNc0ABzXFroHcXSwiss9KYikAyAIAEAdgu3Jr0yP/DliNH4x4oWqMpPH+JaT7gq8cGfFnCVCGVpoOIIDnXpyf/Y29wqXpLLWzb3TjU3TILZFxYgjY+icagY4AgiBRpAeZ6lOHG3I8lGPa5plsoIIAM1g8DUCHAWcB9iETbWNjy6H0KCCAHmOI/A9OZS+XYcv1QQQIZfV1H+bd0ZqBrYAn8eiNBAxrSXbp4bC2x/2gggBuqDPNGwnugggDTPhhxmWPGEqkljz/wBTj/Q7+z/E/Y+q1gFEggQsFBBBAH//2Q=="/>
          <p:cNvSpPr>
            <a:spLocks noChangeAspect="1" noChangeArrowheads="1"/>
          </p:cNvSpPr>
          <p:nvPr/>
        </p:nvSpPr>
        <p:spPr bwMode="auto">
          <a:xfrm>
            <a:off x="307975" y="-395288"/>
            <a:ext cx="1143000" cy="1143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http://www.monnai-lab.archi.kyoto-u.ac.jp/members/photo/m3-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3308" y="1484783"/>
            <a:ext cx="1526987" cy="15269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3309" y="3212976"/>
            <a:ext cx="1526988" cy="14633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23601930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 Dashboard: 2</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
        <p:nvSpPr>
          <p:cNvPr id="3" name="Vertical Text Placeholder 2"/>
          <p:cNvSpPr>
            <a:spLocks noGrp="1"/>
          </p:cNvSpPr>
          <p:nvPr>
            <p:ph idx="1"/>
          </p:nvPr>
        </p:nvSpPr>
        <p:spPr>
          <a:xfrm>
            <a:off x="457200" y="1412776"/>
            <a:ext cx="8229600" cy="5616624"/>
          </a:xfrm>
        </p:spPr>
        <p:txBody>
          <a:bodyPr vert="horz">
            <a:normAutofit lnSpcReduction="10000"/>
          </a:bodyPr>
          <a:lstStyle/>
          <a:p>
            <a:r>
              <a:rPr lang="en-US" dirty="0" smtClean="0"/>
              <a:t>Your Topics</a:t>
            </a:r>
          </a:p>
          <a:p>
            <a:pPr lvl="1"/>
            <a:r>
              <a:rPr lang="en-US" dirty="0" smtClean="0"/>
              <a:t>&lt;Name, Date, Recent Event, Stats&gt; list</a:t>
            </a:r>
          </a:p>
          <a:p>
            <a:r>
              <a:rPr lang="en-US" dirty="0" smtClean="0"/>
              <a:t>Suggested people</a:t>
            </a:r>
          </a:p>
          <a:p>
            <a:pPr lvl="1"/>
            <a:r>
              <a:rPr lang="en-US" dirty="0" smtClean="0"/>
              <a:t>&lt;Name, Tag, Reason of Suggestion&gt; list</a:t>
            </a:r>
          </a:p>
          <a:p>
            <a:pPr lvl="1"/>
            <a:r>
              <a:rPr lang="en-US" dirty="0" smtClean="0"/>
              <a:t>Reason of Suggestion: Expert, Q&amp;A Active, Related Topic</a:t>
            </a:r>
          </a:p>
          <a:p>
            <a:r>
              <a:rPr lang="en-US" dirty="0" smtClean="0"/>
              <a:t>Call for Contribution (Category)</a:t>
            </a:r>
          </a:p>
          <a:p>
            <a:pPr lvl="1"/>
            <a:r>
              <a:rPr lang="en-US" dirty="0" smtClean="0"/>
              <a:t>Low Readability in Category</a:t>
            </a:r>
          </a:p>
          <a:p>
            <a:pPr lvl="1"/>
            <a:r>
              <a:rPr lang="en-US" dirty="0" smtClean="0"/>
              <a:t>Low Proficiency in Category</a:t>
            </a:r>
          </a:p>
          <a:p>
            <a:r>
              <a:rPr lang="en-US" dirty="0" smtClean="0"/>
              <a:t>Article Citation Graph</a:t>
            </a:r>
          </a:p>
          <a:p>
            <a:pPr lvl="1"/>
            <a:r>
              <a:rPr lang="en-US" dirty="0" smtClean="0"/>
              <a:t>Nodes are Article, size=popularity</a:t>
            </a:r>
            <a:endParaRPr lang="en-US" dirty="0"/>
          </a:p>
        </p:txBody>
      </p:sp>
    </p:spTree>
    <p:extLst>
      <p:ext uri="{BB962C8B-B14F-4D97-AF65-F5344CB8AC3E}">
        <p14:creationId xmlns:p14="http://schemas.microsoft.com/office/powerpoint/2010/main" val="162084917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 Dashboard: 3</a:t>
            </a:r>
            <a:endParaRPr lang="en-US" dirty="0"/>
          </a:p>
        </p:txBody>
      </p:sp>
      <p:sp>
        <p:nvSpPr>
          <p:cNvPr id="3" name="Vertical Text Placeholder 2"/>
          <p:cNvSpPr>
            <a:spLocks noGrp="1"/>
          </p:cNvSpPr>
          <p:nvPr>
            <p:ph idx="1"/>
          </p:nvPr>
        </p:nvSpPr>
        <p:spPr/>
        <p:txBody>
          <a:bodyPr vert="horz">
            <a:normAutofit/>
          </a:bodyPr>
          <a:lstStyle/>
          <a:p>
            <a:r>
              <a:rPr lang="en-US" dirty="0" smtClean="0"/>
              <a:t>Your Stats</a:t>
            </a:r>
          </a:p>
          <a:p>
            <a:pPr lvl="1"/>
            <a:r>
              <a:rPr lang="en-US" dirty="0" smtClean="0"/>
              <a:t>H-Index, Citations, Articles, Q&amp;A Responses</a:t>
            </a:r>
          </a:p>
          <a:p>
            <a:pPr lvl="1"/>
            <a:r>
              <a:rPr lang="en-US" dirty="0" smtClean="0"/>
              <a:t>Readability Index</a:t>
            </a:r>
          </a:p>
          <a:p>
            <a:pPr lvl="1"/>
            <a:r>
              <a:rPr lang="en-US" dirty="0" smtClean="0"/>
              <a:t>Publication Graph (Annual / Cumulative)</a:t>
            </a:r>
          </a:p>
          <a:p>
            <a:pPr lvl="1"/>
            <a:r>
              <a:rPr lang="en-US" dirty="0" smtClean="0"/>
              <a:t>Topic Distribution Tag Cloud</a:t>
            </a:r>
          </a:p>
          <a:p>
            <a:pPr lvl="1"/>
            <a:r>
              <a:rPr lang="en-US" dirty="0" smtClean="0"/>
              <a:t>Topic </a:t>
            </a:r>
            <a:r>
              <a:rPr lang="en-US" smtClean="0"/>
              <a:t>Category Contribution Pie Chart</a:t>
            </a:r>
            <a:endParaRPr lang="en-US" dirty="0" smtClean="0"/>
          </a:p>
          <a:p>
            <a:pPr lvl="1"/>
            <a:r>
              <a:rPr lang="en-US" dirty="0" smtClean="0"/>
              <a:t> Topics</a:t>
            </a:r>
          </a:p>
          <a:p>
            <a:pPr lvl="2"/>
            <a:r>
              <a:rPr lang="en-US" dirty="0" smtClean="0"/>
              <a:t>&lt;Tag, Popularity, Validity, Proficiency, Trend Graph&gt; list</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 – Kourosh Meshgi</a:t>
            </a:r>
            <a:endParaRPr lang="en-US" sz="1300" dirty="0">
              <a:solidFill>
                <a:schemeClr val="tx1">
                  <a:lumMod val="85000"/>
                  <a:lumOff val="15000"/>
                </a:schemeClr>
              </a:solidFill>
              <a:latin typeface="Arial" pitchFamily="34" charset="0"/>
              <a:cs typeface="Arial" pitchFamily="34" charset="0"/>
            </a:endParaRPr>
          </a:p>
        </p:txBody>
      </p:sp>
    </p:spTree>
    <p:extLst>
      <p:ext uri="{BB962C8B-B14F-4D97-AF65-F5344CB8AC3E}">
        <p14:creationId xmlns:p14="http://schemas.microsoft.com/office/powerpoint/2010/main" val="264503044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a:t>
            </a:r>
            <a:endParaRPr lang="en-US" sz="1300" dirty="0">
              <a:solidFill>
                <a:schemeClr val="tx1">
                  <a:lumMod val="85000"/>
                  <a:lumOff val="15000"/>
                </a:schemeClr>
              </a:solidFill>
              <a:latin typeface="Arial" pitchFamily="34" charset="0"/>
              <a:cs typeface="Arial" pitchFamily="34" charset="0"/>
            </a:endParaRPr>
          </a:p>
        </p:txBody>
      </p:sp>
      <p:sp>
        <p:nvSpPr>
          <p:cNvPr id="2" name="Title 1"/>
          <p:cNvSpPr>
            <a:spLocks noGrp="1"/>
          </p:cNvSpPr>
          <p:nvPr>
            <p:ph type="title"/>
          </p:nvPr>
        </p:nvSpPr>
        <p:spPr/>
        <p:txBody>
          <a:bodyPr/>
          <a:lstStyle/>
          <a:p>
            <a:r>
              <a:rPr lang="en-US" dirty="0" smtClean="0"/>
              <a:t>Author Dashboard: </a:t>
            </a:r>
            <a:endParaRPr lang="en-US" dirty="0"/>
          </a:p>
        </p:txBody>
      </p:sp>
      <p:sp>
        <p:nvSpPr>
          <p:cNvPr id="3" name="Vertical Text Placeholder 2"/>
          <p:cNvSpPr>
            <a:spLocks noGrp="1"/>
          </p:cNvSpPr>
          <p:nvPr>
            <p:ph idx="1"/>
          </p:nvPr>
        </p:nvSpPr>
        <p:spPr>
          <a:xfrm>
            <a:off x="457200" y="1268760"/>
            <a:ext cx="8229600" cy="4997152"/>
          </a:xfrm>
        </p:spPr>
        <p:txBody>
          <a:bodyPr vert="horz">
            <a:normAutofit/>
          </a:bodyPr>
          <a:lstStyle/>
          <a:p>
            <a:r>
              <a:rPr lang="en-US" dirty="0" smtClean="0"/>
              <a:t>Articles Suggestion</a:t>
            </a:r>
          </a:p>
          <a:p>
            <a:pPr lvl="1"/>
            <a:r>
              <a:rPr lang="en-US" dirty="0" smtClean="0"/>
              <a:t>Reading List/ Subscription</a:t>
            </a:r>
          </a:p>
          <a:p>
            <a:pPr lvl="1"/>
            <a:r>
              <a:rPr lang="en-US" dirty="0" smtClean="0"/>
              <a:t>For Referral/ Review/Moderation</a:t>
            </a:r>
          </a:p>
          <a:p>
            <a:pPr lvl="1"/>
            <a:r>
              <a:rPr lang="en-US" dirty="0" smtClean="0"/>
              <a:t>Related Articles</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1268760"/>
            <a:ext cx="3605110" cy="525658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5940152" y="2528057"/>
            <a:ext cx="651444" cy="1260983"/>
          </a:xfrm>
          <a:prstGeom prst="rect">
            <a:avLst/>
          </a:prstGeom>
          <a:solidFill>
            <a:schemeClr val="bg1">
              <a:alpha val="3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4944525"/>
      </p:ext>
    </p:extLst>
  </p:cSld>
  <p:clrMapOvr>
    <a:masterClrMapping/>
  </p:clrMapOvr>
  <p:transition spd="slow">
    <p:wip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 Dashboard: </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a:t>
            </a:r>
            <a:endParaRPr lang="en-US" sz="1300" dirty="0">
              <a:solidFill>
                <a:schemeClr val="tx1">
                  <a:lumMod val="85000"/>
                  <a:lumOff val="15000"/>
                </a:schemeClr>
              </a:solidFill>
              <a:latin typeface="Arial" pitchFamily="34" charset="0"/>
              <a:cs typeface="Arial" pitchFamily="34" charset="0"/>
            </a:endParaRPr>
          </a:p>
        </p:txBody>
      </p:sp>
      <p:sp>
        <p:nvSpPr>
          <p:cNvPr id="3" name="Vertical Text Placeholder 2"/>
          <p:cNvSpPr>
            <a:spLocks noGrp="1"/>
          </p:cNvSpPr>
          <p:nvPr>
            <p:ph idx="1"/>
          </p:nvPr>
        </p:nvSpPr>
        <p:spPr>
          <a:xfrm>
            <a:off x="457200" y="1412776"/>
            <a:ext cx="8229600" cy="5616624"/>
          </a:xfrm>
        </p:spPr>
        <p:txBody>
          <a:bodyPr vert="horz">
            <a:normAutofit/>
          </a:bodyPr>
          <a:lstStyle/>
          <a:p>
            <a:r>
              <a:rPr lang="en-US" dirty="0" smtClean="0"/>
              <a:t>Authored Articles’ History</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1268760"/>
            <a:ext cx="3605110" cy="525658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380312" y="2456048"/>
            <a:ext cx="795460" cy="1260983"/>
          </a:xfrm>
          <a:prstGeom prst="rect">
            <a:avLst/>
          </a:prstGeom>
          <a:solidFill>
            <a:schemeClr val="bg1">
              <a:alpha val="3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386" name="Picture 2" descr="http://www.iranian.com/main/files/blogimages/hist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456049"/>
            <a:ext cx="4374805" cy="42853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732615"/>
      </p:ext>
    </p:extLst>
  </p:cSld>
  <p:clrMapOvr>
    <a:masterClrMapping/>
  </p:clrMapOvr>
  <p:transition spd="slow">
    <p:wip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 Dashboard: </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a:t>
            </a:r>
            <a:endParaRPr lang="en-US" sz="1300" dirty="0">
              <a:solidFill>
                <a:schemeClr val="tx1">
                  <a:lumMod val="85000"/>
                  <a:lumOff val="15000"/>
                </a:schemeClr>
              </a:solidFill>
              <a:latin typeface="Arial" pitchFamily="34" charset="0"/>
              <a:cs typeface="Arial" pitchFamily="34" charset="0"/>
            </a:endParaRPr>
          </a:p>
        </p:txBody>
      </p:sp>
      <p:sp>
        <p:nvSpPr>
          <p:cNvPr id="3" name="Vertical Text Placeholder 2"/>
          <p:cNvSpPr>
            <a:spLocks noGrp="1"/>
          </p:cNvSpPr>
          <p:nvPr>
            <p:ph idx="1"/>
          </p:nvPr>
        </p:nvSpPr>
        <p:spPr>
          <a:xfrm>
            <a:off x="457200" y="1412776"/>
            <a:ext cx="8229600" cy="5616624"/>
          </a:xfrm>
        </p:spPr>
        <p:txBody>
          <a:bodyPr vert="horz">
            <a:normAutofit/>
          </a:bodyPr>
          <a:lstStyle/>
          <a:p>
            <a:r>
              <a:rPr lang="en-US" dirty="0" smtClean="0"/>
              <a:t>People Suggestion</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1268760"/>
            <a:ext cx="3605110" cy="525658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7524328" y="3717031"/>
            <a:ext cx="651444" cy="1260983"/>
          </a:xfrm>
          <a:prstGeom prst="rect">
            <a:avLst/>
          </a:prstGeom>
          <a:solidFill>
            <a:schemeClr val="bg1">
              <a:alpha val="3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362" name="Picture 2" descr="http://www.maxgladwell.com/wp-content/uploads/2008/08/social-networkin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32856"/>
            <a:ext cx="5409758" cy="41044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718521"/>
      </p:ext>
    </p:extLst>
  </p:cSld>
  <p:clrMapOvr>
    <a:masterClrMapping/>
  </p:clrMapOvr>
  <p:transition spd="slow">
    <p:wip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 Dashboard: </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a:t>
            </a:r>
            <a:endParaRPr lang="en-US" sz="1300" dirty="0">
              <a:solidFill>
                <a:schemeClr val="tx1">
                  <a:lumMod val="85000"/>
                  <a:lumOff val="15000"/>
                </a:schemeClr>
              </a:solidFill>
              <a:latin typeface="Arial" pitchFamily="34" charset="0"/>
              <a:cs typeface="Arial" pitchFamily="34" charset="0"/>
            </a:endParaRPr>
          </a:p>
        </p:txBody>
      </p:sp>
      <p:sp>
        <p:nvSpPr>
          <p:cNvPr id="3" name="Vertical Text Placeholder 2"/>
          <p:cNvSpPr>
            <a:spLocks noGrp="1"/>
          </p:cNvSpPr>
          <p:nvPr>
            <p:ph idx="1"/>
          </p:nvPr>
        </p:nvSpPr>
        <p:spPr>
          <a:xfrm>
            <a:off x="457200" y="1412776"/>
            <a:ext cx="5050904" cy="5616624"/>
          </a:xfrm>
        </p:spPr>
        <p:txBody>
          <a:bodyPr vert="horz">
            <a:normAutofit/>
          </a:bodyPr>
          <a:lstStyle/>
          <a:p>
            <a:r>
              <a:rPr lang="en-US" dirty="0" smtClean="0"/>
              <a:t>Call for Contribution (Category)</a:t>
            </a:r>
          </a:p>
          <a:p>
            <a:pPr lvl="1"/>
            <a:r>
              <a:rPr lang="en-US" dirty="0" smtClean="0"/>
              <a:t>Category Overall Readability Score</a:t>
            </a:r>
          </a:p>
          <a:p>
            <a:pPr lvl="1"/>
            <a:r>
              <a:rPr lang="en-US" dirty="0" smtClean="0"/>
              <a:t>Category Inherent Difficulty</a:t>
            </a:r>
          </a:p>
          <a:p>
            <a:endParaRPr lang="en-US" dirty="0" smtClean="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1268760"/>
            <a:ext cx="3605110" cy="525658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7596336" y="5013177"/>
            <a:ext cx="651444" cy="864096"/>
          </a:xfrm>
          <a:prstGeom prst="rect">
            <a:avLst/>
          </a:prstGeom>
          <a:solidFill>
            <a:schemeClr val="bg1">
              <a:alpha val="3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338" name="Picture 2" descr="http://stoneplus.cst.cmich.edu/zoogems/horn-Drink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897052"/>
            <a:ext cx="3763244" cy="27961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081540"/>
      </p:ext>
    </p:extLst>
  </p:cSld>
  <p:clrMapOvr>
    <a:masterClrMapping/>
  </p:clrMapOvr>
  <p:transition spd="slow">
    <p:wip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 Dashboard: </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a:t>
            </a:r>
            <a:endParaRPr lang="en-US" sz="1300" dirty="0">
              <a:solidFill>
                <a:schemeClr val="tx1">
                  <a:lumMod val="85000"/>
                  <a:lumOff val="15000"/>
                </a:schemeClr>
              </a:solidFill>
              <a:latin typeface="Arial" pitchFamily="34" charset="0"/>
              <a:cs typeface="Arial" pitchFamily="34" charset="0"/>
            </a:endParaRPr>
          </a:p>
        </p:txBody>
      </p:sp>
      <p:sp>
        <p:nvSpPr>
          <p:cNvPr id="3" name="Vertical Text Placeholder 2"/>
          <p:cNvSpPr>
            <a:spLocks noGrp="1"/>
          </p:cNvSpPr>
          <p:nvPr>
            <p:ph idx="1"/>
          </p:nvPr>
        </p:nvSpPr>
        <p:spPr>
          <a:xfrm>
            <a:off x="457200" y="1412776"/>
            <a:ext cx="8229600" cy="5616624"/>
          </a:xfrm>
        </p:spPr>
        <p:txBody>
          <a:bodyPr vert="horz">
            <a:normAutofit/>
          </a:bodyPr>
          <a:lstStyle/>
          <a:p>
            <a:r>
              <a:rPr lang="en-US" dirty="0" smtClean="0"/>
              <a:t>Article Citation Graph</a:t>
            </a:r>
          </a:p>
          <a:p>
            <a:endParaRPr lang="en-US" dirty="0" smtClean="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1268760"/>
            <a:ext cx="3605110" cy="525658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012160" y="4941169"/>
            <a:ext cx="1634845" cy="864096"/>
          </a:xfrm>
          <a:prstGeom prst="rect">
            <a:avLst/>
          </a:prstGeom>
          <a:solidFill>
            <a:schemeClr val="bg1">
              <a:alpha val="3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376264"/>
            <a:ext cx="5364088" cy="37170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7246855"/>
      </p:ext>
    </p:extLst>
  </p:cSld>
  <p:clrMapOvr>
    <a:masterClrMapping/>
  </p:clrMapOvr>
  <p:transition spd="slow">
    <p:wip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 Dashboard: </a:t>
            </a: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a:t>
            </a:r>
            <a:endParaRPr lang="en-US" sz="1300" dirty="0">
              <a:solidFill>
                <a:schemeClr val="tx1">
                  <a:lumMod val="85000"/>
                  <a:lumOff val="15000"/>
                </a:schemeClr>
              </a:solidFill>
              <a:latin typeface="Arial" pitchFamily="34" charset="0"/>
              <a:cs typeface="Arial" pitchFamily="34" charset="0"/>
            </a:endParaRPr>
          </a:p>
        </p:txBody>
      </p:sp>
      <p:sp>
        <p:nvSpPr>
          <p:cNvPr id="3" name="Vertical Text Placeholder 2"/>
          <p:cNvSpPr>
            <a:spLocks noGrp="1"/>
          </p:cNvSpPr>
          <p:nvPr>
            <p:ph idx="1"/>
          </p:nvPr>
        </p:nvSpPr>
        <p:spPr>
          <a:xfrm>
            <a:off x="457200" y="1412776"/>
            <a:ext cx="8229600" cy="5616624"/>
          </a:xfrm>
        </p:spPr>
        <p:txBody>
          <a:bodyPr vert="horz">
            <a:normAutofit/>
          </a:bodyPr>
          <a:lstStyle/>
          <a:p>
            <a:r>
              <a:rPr lang="en-US" dirty="0" smtClean="0"/>
              <a:t>Author </a:t>
            </a:r>
            <a:r>
              <a:rPr lang="en-US" dirty="0"/>
              <a:t>Ranking System</a:t>
            </a:r>
          </a:p>
          <a:p>
            <a:pPr lvl="1"/>
            <a:r>
              <a:rPr lang="en-US" dirty="0"/>
              <a:t>Rankings</a:t>
            </a:r>
          </a:p>
          <a:p>
            <a:pPr lvl="1"/>
            <a:r>
              <a:rPr lang="en-US" dirty="0"/>
              <a:t>Wall of Fame</a:t>
            </a:r>
          </a:p>
          <a:p>
            <a:pPr lvl="1"/>
            <a:r>
              <a:rPr lang="en-US" dirty="0"/>
              <a:t>Show Your Authorities</a:t>
            </a:r>
          </a:p>
          <a:p>
            <a:endParaRPr lang="en-US" dirty="0" smtClean="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1268760"/>
            <a:ext cx="3605110" cy="525658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636994" y="2457111"/>
            <a:ext cx="651444" cy="1260983"/>
          </a:xfrm>
          <a:prstGeom prst="rect">
            <a:avLst/>
          </a:prstGeom>
          <a:solidFill>
            <a:schemeClr val="bg1">
              <a:alpha val="3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290" name="Picture 2" descr="http://superpower-list-forum.2863604.n2.nabble.com/file/n6527461/forumrankso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55" y="3643214"/>
            <a:ext cx="5413644" cy="30846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216890"/>
      </p:ext>
    </p:extLst>
  </p:cSld>
  <p:clrMapOvr>
    <a:masterClrMapping/>
  </p:clrMapOvr>
  <p:transition spd="slow">
    <p:wip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 Dashboard: </a:t>
            </a:r>
            <a:endParaRPr lang="en-US" dirty="0"/>
          </a:p>
        </p:txBody>
      </p:sp>
      <p:sp>
        <p:nvSpPr>
          <p:cNvPr id="3" name="Vertical Text Placeholder 2"/>
          <p:cNvSpPr>
            <a:spLocks noGrp="1"/>
          </p:cNvSpPr>
          <p:nvPr>
            <p:ph idx="1"/>
          </p:nvPr>
        </p:nvSpPr>
        <p:spPr>
          <a:xfrm>
            <a:off x="0" y="1337563"/>
            <a:ext cx="8229600" cy="4525963"/>
          </a:xfrm>
        </p:spPr>
        <p:txBody>
          <a:bodyPr vert="horz">
            <a:normAutofit/>
          </a:bodyPr>
          <a:lstStyle/>
          <a:p>
            <a:r>
              <a:rPr lang="en-US" dirty="0" smtClean="0"/>
              <a:t>Your Stats</a:t>
            </a:r>
          </a:p>
          <a:p>
            <a:pPr lvl="1"/>
            <a:r>
              <a:rPr lang="en-US" dirty="0"/>
              <a:t>Readability </a:t>
            </a:r>
            <a:r>
              <a:rPr lang="en-US" dirty="0" smtClean="0"/>
              <a:t>Index</a:t>
            </a:r>
          </a:p>
          <a:p>
            <a:pPr lvl="1"/>
            <a:endParaRPr lang="en-US" dirty="0"/>
          </a:p>
          <a:p>
            <a:pPr lvl="1"/>
            <a:endParaRPr lang="en-US" dirty="0" smtClean="0"/>
          </a:p>
          <a:p>
            <a:endParaRPr lang="en-US" dirty="0" smtClean="0"/>
          </a:p>
          <a:p>
            <a:endParaRPr lang="en-US" dirty="0"/>
          </a:p>
          <a:p>
            <a:endParaRPr lang="en-US" dirty="0" smtClean="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a:t>
            </a:r>
            <a:endParaRPr lang="en-US" sz="1300" dirty="0">
              <a:solidFill>
                <a:schemeClr val="tx1">
                  <a:lumMod val="85000"/>
                  <a:lumOff val="15000"/>
                </a:schemeClr>
              </a:solidFill>
              <a:latin typeface="Arial" pitchFamily="34" charset="0"/>
              <a:cs typeface="Arial" pitchFamily="34"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21" y="3356992"/>
            <a:ext cx="9068079" cy="350632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7"/>
          <p:cNvSpPr/>
          <p:nvPr/>
        </p:nvSpPr>
        <p:spPr>
          <a:xfrm>
            <a:off x="5796136" y="3528011"/>
            <a:ext cx="540060" cy="40504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4726868" y="3699647"/>
            <a:ext cx="349188" cy="3048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3536268" y="3771038"/>
            <a:ext cx="387660" cy="16201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384140" y="3771038"/>
            <a:ext cx="387660" cy="16201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8507"/>
            <a:ext cx="2337405" cy="340815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7164288" y="1524793"/>
            <a:ext cx="1080120" cy="819091"/>
          </a:xfrm>
          <a:prstGeom prst="rect">
            <a:avLst/>
          </a:prstGeom>
          <a:solidFill>
            <a:schemeClr val="bg1">
              <a:alpha val="34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268" name="Picture 4" descr="http://pinedakrch.files.wordpress.com/2008/08/scifoo2008tagclou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9" y="110033"/>
            <a:ext cx="2970076" cy="13966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5" name="Chart 4"/>
          <p:cNvGraphicFramePr/>
          <p:nvPr>
            <p:extLst>
              <p:ext uri="{D42A27DB-BD31-4B8C-83A1-F6EECF244321}">
                <p14:modId xmlns:p14="http://schemas.microsoft.com/office/powerpoint/2010/main" val="2275144315"/>
              </p:ext>
            </p:extLst>
          </p:nvPr>
        </p:nvGraphicFramePr>
        <p:xfrm>
          <a:off x="3536269" y="1538039"/>
          <a:ext cx="3357736" cy="223299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55925467"/>
      </p:ext>
    </p:extLst>
  </p:cSld>
  <p:clrMapOvr>
    <a:masterClrMapping/>
  </p:clrMapOvr>
  <p:transition spd="slow">
    <p:wip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Vertical Text Placeholder 2"/>
          <p:cNvSpPr>
            <a:spLocks noGrp="1"/>
          </p:cNvSpPr>
          <p:nvPr>
            <p:ph idx="1"/>
          </p:nvPr>
        </p:nvSpPr>
        <p:spPr/>
        <p:txBody>
          <a:bodyPr vert="horz"/>
          <a:lstStyle/>
          <a:p>
            <a:pPr marL="0" indent="0">
              <a:buNone/>
            </a:pPr>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smtClean="0">
                <a:solidFill>
                  <a:schemeClr val="tx1">
                    <a:lumMod val="85000"/>
                    <a:lumOff val="15000"/>
                  </a:schemeClr>
                </a:solidFill>
                <a:latin typeface="Arial" pitchFamily="34" charset="0"/>
                <a:cs typeface="Arial" pitchFamily="34" charset="0"/>
              </a:rPr>
              <a:t>Redesigning Wikipedia for  Education</a:t>
            </a:r>
            <a:endParaRPr lang="en-US" sz="1300" dirty="0">
              <a:solidFill>
                <a:schemeClr val="tx1">
                  <a:lumMod val="85000"/>
                  <a:lumOff val="15000"/>
                </a:schemeClr>
              </a:solidFill>
              <a:latin typeface="Arial" pitchFamily="34" charset="0"/>
              <a:cs typeface="Arial" pitchFamily="34" charset="0"/>
            </a:endParaRPr>
          </a:p>
        </p:txBody>
      </p:sp>
    </p:spTree>
    <p:extLst>
      <p:ext uri="{BB962C8B-B14F-4D97-AF65-F5344CB8AC3E}">
        <p14:creationId xmlns:p14="http://schemas.microsoft.com/office/powerpoint/2010/main" val="15869590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Honorable Presence</a:t>
            </a:r>
            <a:endParaRPr lang="en-US" dirty="0"/>
          </a:p>
        </p:txBody>
      </p:sp>
      <p:sp>
        <p:nvSpPr>
          <p:cNvPr id="3" name="Vertical Text Placeholder 2"/>
          <p:cNvSpPr>
            <a:spLocks noGrp="1"/>
          </p:cNvSpPr>
          <p:nvPr>
            <p:ph type="body" orient="vert" idx="1"/>
          </p:nvPr>
        </p:nvSpPr>
        <p:spPr>
          <a:xfrm>
            <a:off x="457200" y="1600200"/>
            <a:ext cx="6779096" cy="4525963"/>
          </a:xfrm>
        </p:spPr>
        <p:txBody>
          <a:bodyPr vert="horz"/>
          <a:lstStyle/>
          <a:p>
            <a:r>
              <a:rPr lang="en-US" dirty="0" smtClean="0"/>
              <a:t>Adam Royalty (d-School, Stanford University)</a:t>
            </a:r>
          </a:p>
          <a:p>
            <a:pPr lvl="1"/>
            <a:r>
              <a:rPr lang="en-US" dirty="0">
                <a:hlinkClick r:id="rId2"/>
              </a:rPr>
              <a:t>http://dschool.stanford.edu/bio/adam-royalty</a:t>
            </a:r>
            <a:r>
              <a:rPr lang="en-US" dirty="0" smtClean="0">
                <a:hlinkClick r:id="rId2"/>
              </a:rPr>
              <a:t>/</a:t>
            </a:r>
            <a:endParaRPr lang="en-US" dirty="0"/>
          </a:p>
          <a:p>
            <a:r>
              <a:rPr lang="en-US" dirty="0" err="1" smtClean="0"/>
              <a:t>Sungene</a:t>
            </a:r>
            <a:r>
              <a:rPr lang="en-US" dirty="0" smtClean="0"/>
              <a:t> </a:t>
            </a:r>
            <a:r>
              <a:rPr lang="en-US" dirty="0" err="1" smtClean="0"/>
              <a:t>Ryang</a:t>
            </a:r>
            <a:r>
              <a:rPr lang="en-US" dirty="0" smtClean="0"/>
              <a:t> (IDEO Tokyo)</a:t>
            </a:r>
          </a:p>
          <a:p>
            <a:pPr lvl="1"/>
            <a:r>
              <a:rPr lang="en-US" dirty="0">
                <a:hlinkClick r:id="rId3"/>
              </a:rPr>
              <a:t>http://</a:t>
            </a:r>
            <a:r>
              <a:rPr lang="en-US" dirty="0" smtClean="0">
                <a:hlinkClick r:id="rId3"/>
              </a:rPr>
              <a:t>www.ideo.com/people/sungene-ryang</a:t>
            </a:r>
            <a:endParaRPr lang="en-US" dirty="0" smtClean="0"/>
          </a:p>
          <a:p>
            <a:pPr lvl="1"/>
            <a:endParaRPr lang="en-US" dirty="0"/>
          </a:p>
        </p:txBody>
      </p:sp>
      <p:sp>
        <p:nvSpPr>
          <p:cNvPr id="6" name="Rectangle 5"/>
          <p:cNvSpPr/>
          <p:nvPr/>
        </p:nvSpPr>
        <p:spPr>
          <a:xfrm>
            <a:off x="4644008" y="6453336"/>
            <a:ext cx="4499992" cy="288032"/>
          </a:xfrm>
          <a:prstGeom prst="rect">
            <a:avLst/>
          </a:prstGeom>
          <a:solidFill>
            <a:srgbClr val="131215"/>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a:solidFill>
                  <a:schemeClr val="tx1">
                    <a:lumMod val="85000"/>
                    <a:lumOff val="15000"/>
                  </a:schemeClr>
                </a:solidFill>
                <a:latin typeface="Arial" pitchFamily="34" charset="0"/>
                <a:cs typeface="Arial" pitchFamily="34" charset="0"/>
              </a:rPr>
              <a:t>Redesigning Wikipedia for  Education</a:t>
            </a:r>
          </a:p>
        </p:txBody>
      </p:sp>
      <p:pic>
        <p:nvPicPr>
          <p:cNvPr id="12290" name="Picture 2" descr="Adam Royalty"/>
          <p:cNvPicPr>
            <a:picLocks noChangeAspect="1" noChangeArrowheads="1"/>
          </p:cNvPicPr>
          <p:nvPr/>
        </p:nvPicPr>
        <p:blipFill rotWithShape="1">
          <a:blip r:embed="rId4">
            <a:extLst>
              <a:ext uri="{28A0092B-C50C-407E-A947-70E740481C1C}">
                <a14:useLocalDpi xmlns:a14="http://schemas.microsoft.com/office/drawing/2010/main" val="0"/>
              </a:ext>
            </a:extLst>
          </a:blip>
          <a:srcRect l="15604" r="34240"/>
          <a:stretch/>
        </p:blipFill>
        <p:spPr bwMode="auto">
          <a:xfrm>
            <a:off x="7092280" y="1656838"/>
            <a:ext cx="1734207" cy="18097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0" name="Picture 2" descr="http://www.ideo.com/images/uploads/people/S_Ryang_217px.jpg"/>
          <p:cNvPicPr>
            <a:picLocks noChangeAspect="1" noChangeArrowheads="1"/>
          </p:cNvPicPr>
          <p:nvPr/>
        </p:nvPicPr>
        <p:blipFill rotWithShape="1">
          <a:blip r:embed="rId5">
            <a:extLst>
              <a:ext uri="{28A0092B-C50C-407E-A947-70E740481C1C}">
                <a14:useLocalDpi xmlns:a14="http://schemas.microsoft.com/office/drawing/2010/main" val="0"/>
              </a:ext>
            </a:extLst>
          </a:blip>
          <a:srcRect l="10228" r="5870" b="22786"/>
          <a:stretch/>
        </p:blipFill>
        <p:spPr bwMode="auto">
          <a:xfrm>
            <a:off x="7092280" y="3717032"/>
            <a:ext cx="1734207" cy="15959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6644213"/>
      </p:ext>
    </p:extLst>
  </p:cSld>
  <p:clrMapOvr>
    <a:masterClrMapping/>
  </p:clrMapOvr>
  <p:transition spd="slow">
    <p:push/>
  </p:transition>
  <p:timing>
    <p:tnLst>
      <p:par>
        <p:cTn id="1" dur="indefinite" restart="never" nodeType="tmRoot"/>
      </p:par>
    </p:tnLst>
  </p:timing>
</p:sld>
</file>

<file path=ppt/theme/theme1.xml><?xml version="1.0" encoding="utf-8"?>
<a:theme xmlns:a="http://schemas.openxmlformats.org/drawingml/2006/main" name="dark template 2">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dark template 2.potx</Template>
  <TotalTime>3615</TotalTime>
  <Words>4133</Words>
  <Application>Microsoft Office PowerPoint</Application>
  <PresentationFormat>On-screen Show (4:3)</PresentationFormat>
  <Paragraphs>1015</Paragraphs>
  <Slides>89</Slides>
  <Notes>0</Notes>
  <HiddenSlides>0</HiddenSlides>
  <MMClips>0</MMClips>
  <ScaleCrop>false</ScaleCrop>
  <HeadingPairs>
    <vt:vector size="4" baseType="variant">
      <vt:variant>
        <vt:lpstr>Theme</vt:lpstr>
      </vt:variant>
      <vt:variant>
        <vt:i4>2</vt:i4>
      </vt:variant>
      <vt:variant>
        <vt:lpstr>Slide Titles</vt:lpstr>
      </vt:variant>
      <vt:variant>
        <vt:i4>89</vt:i4>
      </vt:variant>
    </vt:vector>
  </HeadingPairs>
  <TitlesOfParts>
    <vt:vector size="91" baseType="lpstr">
      <vt:lpstr>dark template 2</vt:lpstr>
      <vt:lpstr>Office Theme</vt:lpstr>
      <vt:lpstr>PowerPoint Presentation</vt:lpstr>
      <vt:lpstr>Contents</vt:lpstr>
      <vt:lpstr>PowerPoint Presentation</vt:lpstr>
      <vt:lpstr>General Info:</vt:lpstr>
      <vt:lpstr>Presentation Schedule</vt:lpstr>
      <vt:lpstr>Goals &amp; Format:</vt:lpstr>
      <vt:lpstr>PowerPoint Presentation</vt:lpstr>
      <vt:lpstr>Theme Participants</vt:lpstr>
      <vt:lpstr>Honorable Presence</vt:lpstr>
      <vt:lpstr>Theme Organizers</vt:lpstr>
      <vt:lpstr>Topic</vt:lpstr>
      <vt:lpstr>PowerPoint Presentation</vt:lpstr>
      <vt:lpstr>Wikipedia for Education</vt:lpstr>
      <vt:lpstr>Problem of Learning from Wikipedia</vt:lpstr>
      <vt:lpstr>PowerPoint Presentation</vt:lpstr>
      <vt:lpstr>Problems in Wikipedia from Learning Viewpoint (1/2)</vt:lpstr>
      <vt:lpstr>Example that Lacks Conceret Language</vt:lpstr>
      <vt:lpstr>Another Example</vt:lpstr>
      <vt:lpstr>Problems in Wikipedia from Learning Viewpoint (2/2)</vt:lpstr>
      <vt:lpstr>Wikipedia and Learning</vt:lpstr>
      <vt:lpstr>Users</vt:lpstr>
      <vt:lpstr>Readability Measures: Syntactic Metrics</vt:lpstr>
      <vt:lpstr>Rest of Introductory Material</vt:lpstr>
      <vt:lpstr>PowerPoint Presentation</vt:lpstr>
      <vt:lpstr>Progress Outline:</vt:lpstr>
      <vt:lpstr>Design Research:SWOT Matrix Brainstorming</vt:lpstr>
      <vt:lpstr>Stakeholders (Regarding Education)</vt:lpstr>
      <vt:lpstr>Topic</vt:lpstr>
      <vt:lpstr>Strengths:</vt:lpstr>
      <vt:lpstr>Weaknesses:</vt:lpstr>
      <vt:lpstr>Weaknesses: (cntd.)</vt:lpstr>
      <vt:lpstr>Opportunities:</vt:lpstr>
      <vt:lpstr>Opportunities: (cntd.)</vt:lpstr>
      <vt:lpstr>Threats:</vt:lpstr>
      <vt:lpstr>Threats: (cntd.)</vt:lpstr>
      <vt:lpstr>Needs &amp; Insights: Desirables Recognition</vt:lpstr>
      <vt:lpstr>Needs &amp; Insights: Desirables Recognition</vt:lpstr>
      <vt:lpstr>Desirables:</vt:lpstr>
      <vt:lpstr>Desirables:</vt:lpstr>
      <vt:lpstr>Desirables:</vt:lpstr>
      <vt:lpstr>Desirables:</vt:lpstr>
      <vt:lpstr>Desirables:</vt:lpstr>
      <vt:lpstr>Desirables:</vt:lpstr>
      <vt:lpstr>Desirables:</vt:lpstr>
      <vt:lpstr>Desirables:</vt:lpstr>
      <vt:lpstr>Final Desirables  &amp; Satisfactory Criteria:</vt:lpstr>
      <vt:lpstr>Design Directions:</vt:lpstr>
      <vt:lpstr>Article Generation/Edition Check Service:1</vt:lpstr>
      <vt:lpstr>Article Generation/Edition Check Service:2</vt:lpstr>
      <vt:lpstr>Article Generation/Edition Check Service:3</vt:lpstr>
      <vt:lpstr>Article Generation/Edition Check Service:4</vt:lpstr>
      <vt:lpstr>Article Generation/Edition Check Service:5</vt:lpstr>
      <vt:lpstr>Article Generation/Edition Check Service:6</vt:lpstr>
      <vt:lpstr>Article Generation/Edition Check Service:7</vt:lpstr>
      <vt:lpstr>Personalized User Interface:1</vt:lpstr>
      <vt:lpstr>Personalized User Interface:2</vt:lpstr>
      <vt:lpstr>Extension Direction:1</vt:lpstr>
      <vt:lpstr>Extension Direction:2</vt:lpstr>
      <vt:lpstr>Extension Direction:3</vt:lpstr>
      <vt:lpstr>Extension Direction:4</vt:lpstr>
      <vt:lpstr>Smart Wikipedia:1</vt:lpstr>
      <vt:lpstr>Smart Wikipedia:2</vt:lpstr>
      <vt:lpstr>Smart Wikipedia:3</vt:lpstr>
      <vt:lpstr>PowerPoint Presentation</vt:lpstr>
      <vt:lpstr>Prototypes</vt:lpstr>
      <vt:lpstr>Concept 1: Learning Interactor</vt:lpstr>
      <vt:lpstr>App Engine: 1</vt:lpstr>
      <vt:lpstr>App Engine:2</vt:lpstr>
      <vt:lpstr>PowerPoint Presentation</vt:lpstr>
      <vt:lpstr>PowerPoint Presentation</vt:lpstr>
      <vt:lpstr>PowerPoint Presentation</vt:lpstr>
      <vt:lpstr>Practical example:</vt:lpstr>
      <vt:lpstr>PowerPoint Presentation</vt:lpstr>
      <vt:lpstr>Concept 2: Extensible Framework</vt:lpstr>
      <vt:lpstr>Example - Discussion</vt:lpstr>
      <vt:lpstr>Example – Visualized guiding</vt:lpstr>
      <vt:lpstr>Example – Visualized guiding</vt:lpstr>
      <vt:lpstr>Concept 3: Contributor Motivator</vt:lpstr>
      <vt:lpstr>Author Dashboard: 1</vt:lpstr>
      <vt:lpstr>Author Dashboard: 2</vt:lpstr>
      <vt:lpstr>Author Dashboard: 3</vt:lpstr>
      <vt:lpstr>Author Dashboard: </vt:lpstr>
      <vt:lpstr>Author Dashboard: </vt:lpstr>
      <vt:lpstr>Author Dashboard: </vt:lpstr>
      <vt:lpstr>Author Dashboard: </vt:lpstr>
      <vt:lpstr>Author Dashboard: </vt:lpstr>
      <vt:lpstr>Author Dashboard: </vt:lpstr>
      <vt:lpstr>Author Dashboard: </vt:lpstr>
      <vt:lpstr>Thank You!</vt:lpstr>
    </vt:vector>
  </TitlesOfParts>
  <Company>The University of Arizona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Zachary Naiman</dc:creator>
  <cp:lastModifiedBy>Kourosh</cp:lastModifiedBy>
  <cp:revision>205</cp:revision>
  <dcterms:created xsi:type="dcterms:W3CDTF">2010-11-08T13:38:55Z</dcterms:created>
  <dcterms:modified xsi:type="dcterms:W3CDTF">2012-10-12T09:41:02Z</dcterms:modified>
</cp:coreProperties>
</file>